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1" r:id="rId1"/>
  </p:sldMasterIdLst>
  <p:notesMasterIdLst>
    <p:notesMasterId r:id="rId59"/>
  </p:notesMasterIdLst>
  <p:sldIdLst>
    <p:sldId id="263" r:id="rId2"/>
    <p:sldId id="365" r:id="rId3"/>
    <p:sldId id="296" r:id="rId4"/>
    <p:sldId id="300" r:id="rId5"/>
    <p:sldId id="373" r:id="rId6"/>
    <p:sldId id="371" r:id="rId7"/>
    <p:sldId id="372" r:id="rId8"/>
    <p:sldId id="370" r:id="rId9"/>
    <p:sldId id="314" r:id="rId10"/>
    <p:sldId id="309" r:id="rId11"/>
    <p:sldId id="311" r:id="rId12"/>
    <p:sldId id="366" r:id="rId13"/>
    <p:sldId id="313" r:id="rId14"/>
    <p:sldId id="316" r:id="rId15"/>
    <p:sldId id="374" r:id="rId16"/>
    <p:sldId id="375" r:id="rId17"/>
    <p:sldId id="320" r:id="rId18"/>
    <p:sldId id="317" r:id="rId19"/>
    <p:sldId id="318" r:id="rId20"/>
    <p:sldId id="319" r:id="rId21"/>
    <p:sldId id="367" r:id="rId22"/>
    <p:sldId id="304" r:id="rId23"/>
    <p:sldId id="305" r:id="rId24"/>
    <p:sldId id="339" r:id="rId25"/>
    <p:sldId id="322" r:id="rId26"/>
    <p:sldId id="340" r:id="rId27"/>
    <p:sldId id="329" r:id="rId28"/>
    <p:sldId id="341" r:id="rId29"/>
    <p:sldId id="342" r:id="rId30"/>
    <p:sldId id="343" r:id="rId31"/>
    <p:sldId id="324" r:id="rId32"/>
    <p:sldId id="344" r:id="rId33"/>
    <p:sldId id="331" r:id="rId34"/>
    <p:sldId id="337" r:id="rId35"/>
    <p:sldId id="330" r:id="rId36"/>
    <p:sldId id="332" r:id="rId37"/>
    <p:sldId id="333" r:id="rId38"/>
    <p:sldId id="336" r:id="rId39"/>
    <p:sldId id="321" r:id="rId40"/>
    <p:sldId id="345" r:id="rId41"/>
    <p:sldId id="346" r:id="rId42"/>
    <p:sldId id="334" r:id="rId43"/>
    <p:sldId id="338" r:id="rId44"/>
    <p:sldId id="349" r:id="rId45"/>
    <p:sldId id="350" r:id="rId46"/>
    <p:sldId id="306" r:id="rId47"/>
    <p:sldId id="351" r:id="rId48"/>
    <p:sldId id="368" r:id="rId49"/>
    <p:sldId id="361" r:id="rId50"/>
    <p:sldId id="363" r:id="rId51"/>
    <p:sldId id="362" r:id="rId52"/>
    <p:sldId id="354" r:id="rId53"/>
    <p:sldId id="355" r:id="rId54"/>
    <p:sldId id="356" r:id="rId55"/>
    <p:sldId id="359" r:id="rId56"/>
    <p:sldId id="369" r:id="rId57"/>
    <p:sldId id="358" r:id="rId58"/>
  </p:sldIdLst>
  <p:sldSz cx="10080625" cy="6300788"/>
  <p:notesSz cx="7772400" cy="10058400"/>
  <p:embeddedFontLst>
    <p:embeddedFont>
      <p:font typeface="Calibri" panose="020F0502020204030204" pitchFamily="34" charset="0"/>
      <p:regular r:id="rId60"/>
      <p:bold r:id="rId61"/>
      <p:italic r:id="rId62"/>
      <p:boldItalic r:id="rId63"/>
    </p:embeddedFont>
    <p:embeddedFont>
      <p:font typeface="Cambria Math" panose="02040503050406030204" pitchFamily="18" charset="0"/>
      <p:regular r:id="rId64"/>
    </p:embeddedFont>
    <p:embeddedFont>
      <p:font typeface="Roboto" panose="02000000000000000000" pitchFamily="2" charset="0"/>
      <p:regular r:id="rId65"/>
      <p:bold r:id="rId66"/>
      <p:italic r:id="rId67"/>
      <p:boldItalic r:id="rId68"/>
    </p:embeddedFont>
    <p:embeddedFont>
      <p:font typeface="SF Mono" panose="020B0009000002000000" pitchFamily="49" charset="0"/>
      <p:regular r:id="rId69"/>
      <p:bold r:id="rId70"/>
      <p:italic r:id="rId71"/>
      <p:boldItalic r:id="rId72"/>
    </p:embeddedFont>
    <p:embeddedFont>
      <p:font typeface="SF Mono Heavy" panose="020B0009000002000000" pitchFamily="49" charset="0"/>
      <p:bold r:id="rId73"/>
      <p:italic r:id="rId74"/>
      <p:boldItalic r:id="rId75"/>
    </p:embeddedFont>
    <p:embeddedFont>
      <p:font typeface="SF Mono Medium" panose="020B0009000002000000" pitchFamily="49" charset="0"/>
      <p:regular r:id="rId76"/>
      <p:italic r:id="rId77"/>
    </p:embeddedFont>
    <p:embeddedFont>
      <p:font typeface="SF Pro Heavy" pitchFamily="2" charset="0"/>
      <p:bold r:id="rId78"/>
      <p:italic r:id="rId79"/>
      <p:boldItalic r:id="rId80"/>
    </p:embeddedFont>
    <p:embeddedFont>
      <p:font typeface="SF Pro Light" pitchFamily="2" charset="0"/>
      <p:regular r:id="rId81"/>
      <p:italic r:id="rId82"/>
    </p:embeddedFont>
    <p:embeddedFont>
      <p:font typeface="SF Pro Semibold" pitchFamily="2" charset="0"/>
      <p:regular r:id="rId83"/>
      <p:bold r:id="rId84"/>
      <p:italic r:id="rId85"/>
      <p:boldItalic r:id="rId86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FFF4EF"/>
    <a:srgbClr val="FBFFFF"/>
    <a:srgbClr val="FFAB4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187"/>
    <p:restoredTop sz="94960"/>
  </p:normalViewPr>
  <p:slideViewPr>
    <p:cSldViewPr snapToGrid="0" snapToObjects="1">
      <p:cViewPr varScale="1">
        <p:scale>
          <a:sx n="152" d="100"/>
          <a:sy n="152" d="100"/>
        </p:scale>
        <p:origin x="208" y="1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4.fntdata"/><Relationship Id="rId68" Type="http://schemas.openxmlformats.org/officeDocument/2006/relationships/font" Target="fonts/font9.fntdata"/><Relationship Id="rId84" Type="http://schemas.openxmlformats.org/officeDocument/2006/relationships/font" Target="fonts/font25.fntdata"/><Relationship Id="rId89" Type="http://schemas.openxmlformats.org/officeDocument/2006/relationships/theme" Target="theme/theme1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font" Target="fonts/font15.fntdata"/><Relationship Id="rId79" Type="http://schemas.openxmlformats.org/officeDocument/2006/relationships/font" Target="fonts/font20.fntdata"/><Relationship Id="rId5" Type="http://schemas.openxmlformats.org/officeDocument/2006/relationships/slide" Target="slides/slide4.xml"/><Relationship Id="rId90" Type="http://schemas.openxmlformats.org/officeDocument/2006/relationships/tableStyles" Target="tableStyles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font" Target="fonts/font5.fntdata"/><Relationship Id="rId69" Type="http://schemas.openxmlformats.org/officeDocument/2006/relationships/font" Target="fonts/font10.fntdata"/><Relationship Id="rId77" Type="http://schemas.openxmlformats.org/officeDocument/2006/relationships/font" Target="fonts/font18.fntdata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font" Target="fonts/font13.fntdata"/><Relationship Id="rId80" Type="http://schemas.openxmlformats.org/officeDocument/2006/relationships/font" Target="fonts/font21.fntdata"/><Relationship Id="rId85" Type="http://schemas.openxmlformats.org/officeDocument/2006/relationships/font" Target="fonts/font26.fntdata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notesMaster" Target="notesMasters/notesMaster1.xml"/><Relationship Id="rId67" Type="http://schemas.openxmlformats.org/officeDocument/2006/relationships/font" Target="fonts/font8.fntdata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font" Target="fonts/font3.fntdata"/><Relationship Id="rId70" Type="http://schemas.openxmlformats.org/officeDocument/2006/relationships/font" Target="fonts/font11.fntdata"/><Relationship Id="rId75" Type="http://schemas.openxmlformats.org/officeDocument/2006/relationships/font" Target="fonts/font16.fntdata"/><Relationship Id="rId83" Type="http://schemas.openxmlformats.org/officeDocument/2006/relationships/font" Target="fonts/font24.fntdata"/><Relationship Id="rId88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1.fntdata"/><Relationship Id="rId65" Type="http://schemas.openxmlformats.org/officeDocument/2006/relationships/font" Target="fonts/font6.fntdata"/><Relationship Id="rId73" Type="http://schemas.openxmlformats.org/officeDocument/2006/relationships/font" Target="fonts/font14.fntdata"/><Relationship Id="rId78" Type="http://schemas.openxmlformats.org/officeDocument/2006/relationships/font" Target="fonts/font19.fntdata"/><Relationship Id="rId81" Type="http://schemas.openxmlformats.org/officeDocument/2006/relationships/font" Target="fonts/font22.fntdata"/><Relationship Id="rId86" Type="http://schemas.openxmlformats.org/officeDocument/2006/relationships/font" Target="fonts/font2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font" Target="fonts/font17.fntdata"/><Relationship Id="rId7" Type="http://schemas.openxmlformats.org/officeDocument/2006/relationships/slide" Target="slides/slide6.xml"/><Relationship Id="rId71" Type="http://schemas.openxmlformats.org/officeDocument/2006/relationships/font" Target="fonts/font12.fntdata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font" Target="fonts/font7.fntdata"/><Relationship Id="rId87" Type="http://schemas.openxmlformats.org/officeDocument/2006/relationships/presProps" Target="presProps.xml"/><Relationship Id="rId61" Type="http://schemas.openxmlformats.org/officeDocument/2006/relationships/font" Target="fonts/font2.fntdata"/><Relationship Id="rId82" Type="http://schemas.openxmlformats.org/officeDocument/2006/relationships/font" Target="fonts/font23.fntdata"/><Relationship Id="rId19" Type="http://schemas.openxmlformats.org/officeDocument/2006/relationships/slide" Target="slides/slide18.xml"/></Relationships>
</file>

<file path=ppt/media/image1.png>
</file>

<file path=ppt/media/image10.gif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80.png>
</file>

<file path=ppt/media/image19.png>
</file>

<file path=ppt/media/image2.png>
</file>

<file path=ppt/media/image20.png>
</file>

<file path=ppt/media/image21.gif>
</file>

<file path=ppt/media/image22.png>
</file>

<file path=ppt/media/image23.gif>
</file>

<file path=ppt/media/image3.png>
</file>

<file path=ppt/media/image4.png>
</file>

<file path=ppt/media/image5.png>
</file>

<file path=ppt/media/image6.png>
</file>

<file path=ppt/media/image7.gif>
</file>

<file path=ppt/media/image8.png>
</file>

<file path=ppt/media/image9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60F9075-7D0E-904E-8570-5DF97EB87FBD}" type="datetimeFigureOut">
              <a:rPr lang="en-US" smtClean="0"/>
              <a:t>10/17/23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71575" y="1257300"/>
            <a:ext cx="542925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E33A76-40F8-0541-8871-6025E295D8C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93483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put a little schematic here showing the different regression lines </a:t>
            </a:r>
            <a:r>
              <a:rPr lang="en-US"/>
              <a:t>by cluster.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4292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next level is comparing only against level 2. highlighted, all this data is “used” in the new models at this level.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67916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This next level is comparing only against level 2. highlighted, all this data is “used” in the new models at this level.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2863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6757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68092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49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9833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50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365555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51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9136792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78062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608373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901498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put a little schematic here showing the different regression lines </a:t>
            </a:r>
            <a:r>
              <a:rPr lang="en-US"/>
              <a:t>by cluster.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0767810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696518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8866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Maybe put a little schematic here showing the different regression lines </a:t>
            </a:r>
            <a:r>
              <a:rPr lang="en-US"/>
              <a:t>by cluster.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90790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10498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333687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of the parent square, can we make a better prediction if we introduce a fixed effect x interaction terms for the child? If so,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74851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of the parent square, can we make a better prediction if we introduce a fixed effect x interaction terms for the child? If so,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2596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of the parent square, can we make a better prediction if we introduce a fixed effect x interaction terms for the child? If so,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0594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Inside of the parent square, can we make a better prediction if we introduce a fixed effect x interaction terms for the child? If so, do so.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5E33A76-40F8-0541-8871-6025E295D8C3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37596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504000" y="1474200"/>
            <a:ext cx="907164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504000" y="3382920"/>
            <a:ext cx="907164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9" name="PlaceHolder 2"/>
          <p:cNvSpPr>
            <a:spLocks noGrp="1"/>
          </p:cNvSpPr>
          <p:nvPr>
            <p:ph type="body"/>
          </p:nvPr>
        </p:nvSpPr>
        <p:spPr>
          <a:xfrm>
            <a:off x="504000" y="147420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0" name="PlaceHolder 3"/>
          <p:cNvSpPr>
            <a:spLocks noGrp="1"/>
          </p:cNvSpPr>
          <p:nvPr>
            <p:ph type="body"/>
          </p:nvPr>
        </p:nvSpPr>
        <p:spPr>
          <a:xfrm>
            <a:off x="5152680" y="147420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1" name="PlaceHolder 4"/>
          <p:cNvSpPr>
            <a:spLocks noGrp="1"/>
          </p:cNvSpPr>
          <p:nvPr>
            <p:ph type="body"/>
          </p:nvPr>
        </p:nvSpPr>
        <p:spPr>
          <a:xfrm>
            <a:off x="504000" y="338292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2" name="PlaceHolder 5"/>
          <p:cNvSpPr>
            <a:spLocks noGrp="1"/>
          </p:cNvSpPr>
          <p:nvPr>
            <p:ph type="body"/>
          </p:nvPr>
        </p:nvSpPr>
        <p:spPr>
          <a:xfrm>
            <a:off x="5152680" y="338292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504000" y="1474200"/>
            <a:ext cx="292068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3571200" y="1474200"/>
            <a:ext cx="292068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6" name="PlaceHolder 4"/>
          <p:cNvSpPr>
            <a:spLocks noGrp="1"/>
          </p:cNvSpPr>
          <p:nvPr>
            <p:ph type="body"/>
          </p:nvPr>
        </p:nvSpPr>
        <p:spPr>
          <a:xfrm>
            <a:off x="6638040" y="1474200"/>
            <a:ext cx="292068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7" name="PlaceHolder 5"/>
          <p:cNvSpPr>
            <a:spLocks noGrp="1"/>
          </p:cNvSpPr>
          <p:nvPr>
            <p:ph type="body"/>
          </p:nvPr>
        </p:nvSpPr>
        <p:spPr>
          <a:xfrm>
            <a:off x="504000" y="3382920"/>
            <a:ext cx="292068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8" name="PlaceHolder 6"/>
          <p:cNvSpPr>
            <a:spLocks noGrp="1"/>
          </p:cNvSpPr>
          <p:nvPr>
            <p:ph type="body"/>
          </p:nvPr>
        </p:nvSpPr>
        <p:spPr>
          <a:xfrm>
            <a:off x="3571200" y="3382920"/>
            <a:ext cx="292068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79" name="PlaceHolder 7"/>
          <p:cNvSpPr>
            <a:spLocks noGrp="1"/>
          </p:cNvSpPr>
          <p:nvPr>
            <p:ph type="body"/>
          </p:nvPr>
        </p:nvSpPr>
        <p:spPr>
          <a:xfrm>
            <a:off x="6638040" y="3382920"/>
            <a:ext cx="292068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5" name="PlaceHolder 2"/>
          <p:cNvSpPr>
            <a:spLocks noGrp="1"/>
          </p:cNvSpPr>
          <p:nvPr>
            <p:ph type="subTitle"/>
          </p:nvPr>
        </p:nvSpPr>
        <p:spPr>
          <a:xfrm>
            <a:off x="504000" y="1474200"/>
            <a:ext cx="9071640" cy="36536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body"/>
          </p:nvPr>
        </p:nvSpPr>
        <p:spPr>
          <a:xfrm>
            <a:off x="504000" y="1474200"/>
            <a:ext cx="9071640" cy="3653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504000" y="1474200"/>
            <a:ext cx="4426920" cy="3653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0" name="PlaceHolder 3"/>
          <p:cNvSpPr>
            <a:spLocks noGrp="1"/>
          </p:cNvSpPr>
          <p:nvPr>
            <p:ph type="body"/>
          </p:nvPr>
        </p:nvSpPr>
        <p:spPr>
          <a:xfrm>
            <a:off x="5152680" y="1474200"/>
            <a:ext cx="4426920" cy="3653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subTitle"/>
          </p:nvPr>
        </p:nvSpPr>
        <p:spPr>
          <a:xfrm>
            <a:off x="504000" y="251280"/>
            <a:ext cx="9071640" cy="4875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4" name="PlaceHolder 2"/>
          <p:cNvSpPr>
            <a:spLocks noGrp="1"/>
          </p:cNvSpPr>
          <p:nvPr>
            <p:ph type="body"/>
          </p:nvPr>
        </p:nvSpPr>
        <p:spPr>
          <a:xfrm>
            <a:off x="504000" y="147420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5" name="PlaceHolder 3"/>
          <p:cNvSpPr>
            <a:spLocks noGrp="1"/>
          </p:cNvSpPr>
          <p:nvPr>
            <p:ph type="body"/>
          </p:nvPr>
        </p:nvSpPr>
        <p:spPr>
          <a:xfrm>
            <a:off x="5152680" y="1474200"/>
            <a:ext cx="4426920" cy="3653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6" name="PlaceHolder 4"/>
          <p:cNvSpPr>
            <a:spLocks noGrp="1"/>
          </p:cNvSpPr>
          <p:nvPr>
            <p:ph type="body"/>
          </p:nvPr>
        </p:nvSpPr>
        <p:spPr>
          <a:xfrm>
            <a:off x="504000" y="338292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58" name="PlaceHolder 2"/>
          <p:cNvSpPr>
            <a:spLocks noGrp="1"/>
          </p:cNvSpPr>
          <p:nvPr>
            <p:ph type="body"/>
          </p:nvPr>
        </p:nvSpPr>
        <p:spPr>
          <a:xfrm>
            <a:off x="504000" y="1474200"/>
            <a:ext cx="4426920" cy="3653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59" name="PlaceHolder 3"/>
          <p:cNvSpPr>
            <a:spLocks noGrp="1"/>
          </p:cNvSpPr>
          <p:nvPr>
            <p:ph type="body"/>
          </p:nvPr>
        </p:nvSpPr>
        <p:spPr>
          <a:xfrm>
            <a:off x="5152680" y="147420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0" name="PlaceHolder 4"/>
          <p:cNvSpPr>
            <a:spLocks noGrp="1"/>
          </p:cNvSpPr>
          <p:nvPr>
            <p:ph type="body"/>
          </p:nvPr>
        </p:nvSpPr>
        <p:spPr>
          <a:xfrm>
            <a:off x="5152680" y="338292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504000" y="251280"/>
            <a:ext cx="9071640" cy="1051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504000" y="147420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5152680" y="1474200"/>
            <a:ext cx="442692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504000" y="3382920"/>
            <a:ext cx="9071640" cy="174276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PlaceHolder 1"/>
          <p:cNvSpPr>
            <a:spLocks noGrp="1"/>
          </p:cNvSpPr>
          <p:nvPr>
            <p:ph type="title"/>
          </p:nvPr>
        </p:nvSpPr>
        <p:spPr>
          <a:xfrm>
            <a:off x="1188720" y="-480240"/>
            <a:ext cx="867600" cy="2973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r>
              <a:rPr lang="en-US" sz="600" b="0" strike="noStrike" spc="-1">
                <a:solidFill>
                  <a:srgbClr val="FFFFFF"/>
                </a:solidFill>
                <a:latin typeface="Roboto"/>
              </a:rPr>
              <a:t>Click to edit the title text format</a:t>
            </a:r>
          </a:p>
        </p:txBody>
      </p:sp>
      <p:sp>
        <p:nvSpPr>
          <p:cNvPr id="42" name="PlaceHolder 2"/>
          <p:cNvSpPr>
            <a:spLocks noGrp="1"/>
          </p:cNvSpPr>
          <p:nvPr>
            <p:ph type="body"/>
          </p:nvPr>
        </p:nvSpPr>
        <p:spPr>
          <a:xfrm>
            <a:off x="504000" y="1474200"/>
            <a:ext cx="9071640" cy="41036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08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latin typeface="Roboto"/>
              </a:rPr>
              <a:t>Click to edit the outline text format</a:t>
            </a:r>
          </a:p>
          <a:p>
            <a:pPr marL="864000" lvl="1" indent="-324000">
              <a:spcBef>
                <a:spcPts val="108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Roboto"/>
              </a:rPr>
              <a:t>Second Outline Level</a:t>
            </a:r>
          </a:p>
          <a:p>
            <a:pPr marL="1296000" lvl="2" indent="-288000">
              <a:spcBef>
                <a:spcPts val="108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latin typeface="Roboto"/>
              </a:rPr>
              <a:t>Third Outline Level</a:t>
            </a:r>
          </a:p>
          <a:p>
            <a:pPr marL="1728000" lvl="3" indent="-216000">
              <a:spcBef>
                <a:spcPts val="1080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latin typeface="Roboto"/>
              </a:rPr>
              <a:t>Fourth Outline Level</a:t>
            </a:r>
          </a:p>
          <a:p>
            <a:pPr marL="2160000" lvl="4" indent="-216000">
              <a:spcBef>
                <a:spcPts val="108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latin typeface="Roboto"/>
              </a:rPr>
              <a:t>Fifth Outline Level</a:t>
            </a:r>
          </a:p>
          <a:p>
            <a:pPr marL="2592000" lvl="5" indent="-216000">
              <a:spcBef>
                <a:spcPts val="108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latin typeface="Roboto"/>
              </a:rPr>
              <a:t>Sixth Outline Level</a:t>
            </a:r>
          </a:p>
          <a:p>
            <a:pPr marL="3024000" lvl="6" indent="-216000">
              <a:spcBef>
                <a:spcPts val="108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latin typeface="Roboto"/>
              </a:rPr>
              <a:t>Seventh Outline Level</a:t>
            </a:r>
          </a:p>
        </p:txBody>
      </p:sp>
      <p:sp>
        <p:nvSpPr>
          <p:cNvPr id="43" name="CustomShape 3"/>
          <p:cNvSpPr/>
          <p:nvPr/>
        </p:nvSpPr>
        <p:spPr>
          <a:xfrm>
            <a:off x="0" y="5577840"/>
            <a:ext cx="10080000" cy="457200"/>
          </a:xfrm>
          <a:prstGeom prst="rect">
            <a:avLst/>
          </a:prstGeom>
          <a:solidFill>
            <a:srgbClr val="000000"/>
          </a:solidFill>
          <a:ln>
            <a:solidFill>
              <a:srgbClr val="000000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gif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3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3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3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gi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Shape 1"/>
          <p:cNvSpPr txBox="1"/>
          <p:nvPr/>
        </p:nvSpPr>
        <p:spPr>
          <a:xfrm>
            <a:off x="504000" y="1474200"/>
            <a:ext cx="9071640" cy="4103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latin typeface="Roboto"/>
            </a:endParaRPr>
          </a:p>
        </p:txBody>
      </p:sp>
      <p:sp>
        <p:nvSpPr>
          <p:cNvPr id="281" name="TextShape 2"/>
          <p:cNvSpPr txBox="1"/>
          <p:nvPr/>
        </p:nvSpPr>
        <p:spPr>
          <a:xfrm>
            <a:off x="437759" y="5518158"/>
            <a:ext cx="5879065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spc="-1" dirty="0">
                <a:solidFill>
                  <a:srgbClr val="FFFFFF"/>
                </a:solidFill>
                <a:latin typeface="Futura Medium" panose="020B0602020204020303" pitchFamily="34" charset="-79"/>
                <a:ea typeface="SF Pro Heavy" pitchFamily="2" charset="0"/>
                <a:cs typeface="Futura Medium" panose="020B0602020204020303" pitchFamily="34" charset="-79"/>
              </a:rPr>
              <a:t>LEVI JOHN WOLF</a:t>
            </a:r>
            <a:endParaRPr lang="en-US" sz="3200" strike="noStrike" spc="-1" dirty="0">
              <a:solidFill>
                <a:srgbClr val="FFFFFF"/>
              </a:solidFill>
              <a:latin typeface="Futura Medium" panose="020B0602020204020303" pitchFamily="34" charset="-79"/>
              <a:ea typeface="SF Pro Heavy" pitchFamily="2" charset="0"/>
              <a:cs typeface="Futura Medium" panose="020B0602020204020303" pitchFamily="34" charset="-79"/>
            </a:endParaRPr>
          </a:p>
        </p:txBody>
      </p:sp>
      <p:sp>
        <p:nvSpPr>
          <p:cNvPr id="4" name="TextShape 1">
            <a:extLst>
              <a:ext uri="{FF2B5EF4-FFF2-40B4-BE49-F238E27FC236}">
                <a16:creationId xmlns:a16="http://schemas.microsoft.com/office/drawing/2014/main" id="{A9E7CEAC-DB92-0804-4433-ED8F41355768}"/>
              </a:ext>
            </a:extLst>
          </p:cNvPr>
          <p:cNvSpPr txBox="1"/>
          <p:nvPr/>
        </p:nvSpPr>
        <p:spPr>
          <a:xfrm>
            <a:off x="457200" y="185587"/>
            <a:ext cx="9209314" cy="2769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US" sz="8800" b="1" strike="noStrike" spc="-1" dirty="0">
                <a:solidFill>
                  <a:srgbClr val="000000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SUPERVISED QUADTREES:</a:t>
            </a:r>
          </a:p>
          <a:p>
            <a:pPr>
              <a:lnSpc>
                <a:spcPct val="120000"/>
              </a:lnSpc>
            </a:pPr>
            <a:r>
              <a:rPr lang="en-US" sz="5400" spc="-1" dirty="0">
                <a:solidFill>
                  <a:srgbClr val="000000"/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a new </a:t>
            </a:r>
            <a:r>
              <a:rPr lang="en-US" sz="5400" spc="-1" dirty="0" err="1">
                <a:solidFill>
                  <a:srgbClr val="000000"/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metalearner</a:t>
            </a:r>
            <a:r>
              <a:rPr lang="en-US" sz="5400" spc="-1" dirty="0">
                <a:solidFill>
                  <a:srgbClr val="000000"/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 for </a:t>
            </a:r>
          </a:p>
          <a:p>
            <a:pPr>
              <a:lnSpc>
                <a:spcPct val="120000"/>
              </a:lnSpc>
            </a:pPr>
            <a:r>
              <a:rPr lang="en-US" sz="5400" spc="-1" dirty="0">
                <a:solidFill>
                  <a:srgbClr val="000000"/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local data science</a:t>
            </a:r>
            <a:endParaRPr lang="en-US" sz="5400" strike="noStrike" spc="-1" dirty="0">
              <a:solidFill>
                <a:srgbClr val="000000"/>
              </a:solidFill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</p:txBody>
      </p:sp>
      <p:sp>
        <p:nvSpPr>
          <p:cNvPr id="5" name="TextShape 3">
            <a:extLst>
              <a:ext uri="{FF2B5EF4-FFF2-40B4-BE49-F238E27FC236}">
                <a16:creationId xmlns:a16="http://schemas.microsoft.com/office/drawing/2014/main" id="{9BC2C6C5-08A1-147E-6646-0327C570C7D1}"/>
              </a:ext>
            </a:extLst>
          </p:cNvPr>
          <p:cNvSpPr txBox="1"/>
          <p:nvPr/>
        </p:nvSpPr>
        <p:spPr>
          <a:xfrm>
            <a:off x="4201560" y="5571945"/>
            <a:ext cx="5879065" cy="53366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r">
              <a:lnSpc>
                <a:spcPct val="114000"/>
              </a:lnSpc>
            </a:pPr>
            <a:r>
              <a:rPr lang="en-US" sz="2400" spc="60" dirty="0">
                <a:solidFill>
                  <a:schemeClr val="bg1"/>
                </a:solidFill>
                <a:latin typeface="SF Mono" panose="020B0009000002000000" pitchFamily="49" charset="0"/>
                <a:cs typeface="SF Mono" panose="020B0009000002000000" pitchFamily="49" charset="0"/>
              </a:rPr>
              <a:t>levi.john.wolf@bristol.ac.uk</a:t>
            </a:r>
          </a:p>
        </p:txBody>
      </p:sp>
    </p:spTree>
    <p:extLst>
      <p:ext uri="{BB962C8B-B14F-4D97-AF65-F5344CB8AC3E}">
        <p14:creationId xmlns:p14="http://schemas.microsoft.com/office/powerpoint/2010/main" val="364053684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B32423F-A479-A4C7-BC68-0857A3456B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42418" y="256752"/>
            <a:ext cx="6760275" cy="5243650"/>
          </a:xfrm>
          <a:prstGeom prst="rect">
            <a:avLst/>
          </a:prstGeom>
        </p:spPr>
      </p:pic>
      <p:sp>
        <p:nvSpPr>
          <p:cNvPr id="2" name="TextShape 2">
            <a:extLst>
              <a:ext uri="{FF2B5EF4-FFF2-40B4-BE49-F238E27FC236}">
                <a16:creationId xmlns:a16="http://schemas.microsoft.com/office/drawing/2014/main" id="{5FBF9CA3-6F91-B578-18F1-8646BE5B7C81}"/>
              </a:ext>
            </a:extLst>
          </p:cNvPr>
          <p:cNvSpPr txBox="1"/>
          <p:nvPr/>
        </p:nvSpPr>
        <p:spPr>
          <a:xfrm>
            <a:off x="437759" y="5574305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SPÄTH (1979) ITERATIVE CLUSTERING</a:t>
            </a:r>
          </a:p>
        </p:txBody>
      </p:sp>
    </p:spTree>
    <p:extLst>
      <p:ext uri="{BB962C8B-B14F-4D97-AF65-F5344CB8AC3E}">
        <p14:creationId xmlns:p14="http://schemas.microsoft.com/office/powerpoint/2010/main" val="181634015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graph of a graph with colored dots&#10;&#10;Description automatically generated with medium confidence">
            <a:extLst>
              <a:ext uri="{FF2B5EF4-FFF2-40B4-BE49-F238E27FC236}">
                <a16:creationId xmlns:a16="http://schemas.microsoft.com/office/drawing/2014/main" id="{BC6A54D0-0283-8D60-E0F4-DB7824979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680" y="243840"/>
            <a:ext cx="6795757" cy="5274318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4EDD5EDF-2CF9-6EC0-04BB-98940360B38F}"/>
              </a:ext>
            </a:extLst>
          </p:cNvPr>
          <p:cNvSpPr txBox="1"/>
          <p:nvPr/>
        </p:nvSpPr>
        <p:spPr>
          <a:xfrm>
            <a:off x="5415378" y="3748660"/>
            <a:ext cx="288524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OPTIMAL</a:t>
            </a:r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-</a:t>
            </a:r>
            <a:r>
              <a:rPr lang="en-US" sz="32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ish</a:t>
            </a:r>
            <a:r>
              <a:rPr lang="en-US" sz="32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 BREAK</a:t>
            </a:r>
          </a:p>
        </p:txBody>
      </p:sp>
      <p:sp>
        <p:nvSpPr>
          <p:cNvPr id="2" name="TextShape 2">
            <a:extLst>
              <a:ext uri="{FF2B5EF4-FFF2-40B4-BE49-F238E27FC236}">
                <a16:creationId xmlns:a16="http://schemas.microsoft.com/office/drawing/2014/main" id="{D3BF7DF2-DA51-D6D3-2CB8-9143C0908740}"/>
              </a:ext>
            </a:extLst>
          </p:cNvPr>
          <p:cNvSpPr txBox="1"/>
          <p:nvPr/>
        </p:nvSpPr>
        <p:spPr>
          <a:xfrm>
            <a:off x="437759" y="5574305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SPÄTH (1979) ITERATIVE CLUSTERING</a:t>
            </a:r>
          </a:p>
        </p:txBody>
      </p:sp>
    </p:spTree>
    <p:extLst>
      <p:ext uri="{BB962C8B-B14F-4D97-AF65-F5344CB8AC3E}">
        <p14:creationId xmlns:p14="http://schemas.microsoft.com/office/powerpoint/2010/main" val="69869443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Shape 1"/>
          <p:cNvSpPr txBox="1"/>
          <p:nvPr/>
        </p:nvSpPr>
        <p:spPr>
          <a:xfrm>
            <a:off x="504492" y="544432"/>
            <a:ext cx="9071640" cy="4103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r>
              <a:rPr lang="en-US" sz="4000" b="1" strike="noStrike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CLUSTERING REGRESSION</a:t>
            </a: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jointly solving clustering and regression</a:t>
            </a:r>
            <a:endParaRPr lang="en-US" sz="4000" b="1" spc="-1" dirty="0">
              <a:solidFill>
                <a:schemeClr val="bg1">
                  <a:lumMod val="75000"/>
                </a:schemeClr>
              </a:solidFill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trike="noStrike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GEOGRAPHICAL CLUSTER-REG</a:t>
            </a:r>
          </a:p>
          <a:p>
            <a:r>
              <a:rPr lang="en-US" sz="4000" b="1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jointly solving clustering and regression</a:t>
            </a:r>
            <a:endParaRPr lang="en-US" sz="4000" b="1" spc="-1" dirty="0"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UNDERSTANDING QUADTREES</a:t>
            </a:r>
          </a:p>
          <a:p>
            <a:endParaRPr lang="en-US" sz="4000" b="1" spc="-1" dirty="0">
              <a:solidFill>
                <a:schemeClr val="bg1">
                  <a:lumMod val="75000"/>
                </a:schemeClr>
              </a:solidFill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APPLYING QUADTREE REGRESSION</a:t>
            </a:r>
          </a:p>
        </p:txBody>
      </p:sp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THE SUPERVISED QUADTREE</a:t>
            </a:r>
          </a:p>
        </p:txBody>
      </p:sp>
    </p:spTree>
    <p:extLst>
      <p:ext uri="{BB962C8B-B14F-4D97-AF65-F5344CB8AC3E}">
        <p14:creationId xmlns:p14="http://schemas.microsoft.com/office/powerpoint/2010/main" val="193963329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BEFORE THE SUPERVISED QUADTREE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C79C51-FF83-B5C0-D651-742873BA773F}"/>
              </a:ext>
            </a:extLst>
          </p:cNvPr>
          <p:cNvSpPr txBox="1"/>
          <p:nvPr/>
        </p:nvSpPr>
        <p:spPr>
          <a:xfrm>
            <a:off x="549836" y="256988"/>
            <a:ext cx="8868133" cy="535531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Späth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 (1979)’s three-stage process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-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SF Pro Heavy" pitchFamily="2" charset="0"/>
                <a:ea typeface="SF Pro Heavy" pitchFamily="2" charset="0"/>
                <a:cs typeface="SF Pro Heavy" pitchFamily="2" charset="0"/>
              </a:rPr>
              <a:t>CLUSTER: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find clusters in the data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-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SF Pro Heavy" pitchFamily="2" charset="0"/>
                <a:ea typeface="SF Pro Heavy" pitchFamily="2" charset="0"/>
                <a:cs typeface="SF Pro Heavy" pitchFamily="2" charset="0"/>
              </a:rPr>
              <a:t>ESTIMATE: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fit the model using clusters as a feature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- </a:t>
            </a:r>
            <a:r>
              <a:rPr lang="en-US" b="1" dirty="0">
                <a:solidFill>
                  <a:schemeClr val="bg1">
                    <a:lumMod val="65000"/>
                  </a:schemeClr>
                </a:solidFill>
                <a:latin typeface="SF Pro Heavy" pitchFamily="2" charset="0"/>
                <a:ea typeface="SF Pro Heavy" pitchFamily="2" charset="0"/>
                <a:cs typeface="SF Pro Heavy" pitchFamily="2" charset="0"/>
              </a:rPr>
              <a:t>REFINE: 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flip poorly-fit observations to a different cluster</a:t>
            </a:r>
          </a:p>
          <a:p>
            <a:endParaRPr lang="en-US" dirty="0">
              <a:solidFill>
                <a:schemeClr val="bg1">
                  <a:lumMod val="65000"/>
                </a:schemeClr>
              </a:solidFill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Heuristic (i.e. not optimal),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slow+computationally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 intensive, likelihood-dependent, even in the 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seriously improved spatial variant provided by </a:t>
            </a:r>
            <a:r>
              <a:rPr lang="en-US" dirty="0" err="1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Sugasawa</a:t>
            </a:r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 and Murakami (2021)</a:t>
            </a:r>
          </a:p>
          <a:p>
            <a:r>
              <a:rPr lang="en-US" dirty="0">
                <a:solidFill>
                  <a:schemeClr val="bg1">
                    <a:lumMod val="6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No guarantee of recovering the original classes</a:t>
            </a:r>
          </a:p>
          <a:p>
            <a:endParaRPr lang="en-US" dirty="0"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  <a:p>
            <a:r>
              <a:rPr lang="en-US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Anselin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&amp; Amaral (2023)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- </a:t>
            </a:r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COMBINE: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Combine spatial and feature similarity</a:t>
            </a:r>
            <a:endParaRPr lang="en-US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r>
              <a:rPr lang="en-US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- </a:t>
            </a:r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SPAN: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compute a MST over the combined affinity matrix </a:t>
            </a:r>
            <a:endParaRPr lang="en-US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r>
              <a:rPr lang="en-US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- </a:t>
            </a:r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PRUNE: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remove MST links to create clusters according to (SSR – (</a:t>
            </a:r>
            <a:r>
              <a:rPr lang="en-US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SSR</a:t>
            </a:r>
            <a:r>
              <a:rPr lang="en-US" baseline="-250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a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+ </a:t>
            </a:r>
            <a:r>
              <a:rPr lang="en-US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SSR</a:t>
            </a:r>
            <a:r>
              <a:rPr lang="en-US" baseline="-250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b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))</a:t>
            </a:r>
            <a:endParaRPr lang="en-US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endParaRPr lang="en-US" dirty="0"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Spends degrees of freedom judiciously; n-clusters x n-features interactions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Remains fully within the standard Wald/LRT/Chow-based testing framework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MSTs can be quite unstable over Cross-validation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Requires prior knowledge of the deepest number of clusters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Avoids overfitting, since splits could be made below</a:t>
            </a:r>
            <a:r>
              <a:rPr lang="en-US" i="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j</a:t>
            </a:r>
            <a:endParaRPr lang="en-US" dirty="0"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366493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olorful lines and dots&#10;&#10;Description automatically generated">
            <a:extLst>
              <a:ext uri="{FF2B5EF4-FFF2-40B4-BE49-F238E27FC236}">
                <a16:creationId xmlns:a16="http://schemas.microsoft.com/office/drawing/2014/main" id="{A26E8233-DA43-C036-02DE-8E268135FE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3076379" y="12032"/>
            <a:ext cx="5068999" cy="5517744"/>
          </a:xfrm>
          <a:prstGeom prst="rect">
            <a:avLst/>
          </a:prstGeom>
        </p:spPr>
      </p:pic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SKATER REGRESSION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285599179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olorful lines and dots&#10;&#10;Description automatically generated">
            <a:extLst>
              <a:ext uri="{FF2B5EF4-FFF2-40B4-BE49-F238E27FC236}">
                <a16:creationId xmlns:a16="http://schemas.microsoft.com/office/drawing/2014/main" id="{A26E8233-DA43-C036-02DE-8E268135FE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3076379" y="12032"/>
            <a:ext cx="5068999" cy="5517744"/>
          </a:xfrm>
          <a:prstGeom prst="rect">
            <a:avLst/>
          </a:prstGeom>
        </p:spPr>
      </p:pic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SKATER REGRESSION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6697014C-A426-7BCA-A5FB-C95C314E5001}"/>
              </a:ext>
            </a:extLst>
          </p:cNvPr>
          <p:cNvSpPr/>
          <p:nvPr/>
        </p:nvSpPr>
        <p:spPr>
          <a:xfrm>
            <a:off x="3175907" y="334736"/>
            <a:ext cx="1461407" cy="1134835"/>
          </a:xfrm>
          <a:prstGeom prst="ellipse">
            <a:avLst/>
          </a:prstGeom>
          <a:noFill/>
          <a:ln w="76200">
            <a:solidFill>
              <a:srgbClr val="FF0000"/>
            </a:solidFill>
            <a:prstDash val="sys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EBA6AB-2A88-7CE7-049D-7AA484F828F6}"/>
              </a:ext>
            </a:extLst>
          </p:cNvPr>
          <p:cNvSpPr txBox="1"/>
          <p:nvPr/>
        </p:nvSpPr>
        <p:spPr>
          <a:xfrm>
            <a:off x="437759" y="506186"/>
            <a:ext cx="23136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each cluster gets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one regression</a:t>
            </a:r>
          </a:p>
        </p:txBody>
      </p:sp>
    </p:spTree>
    <p:extLst>
      <p:ext uri="{BB962C8B-B14F-4D97-AF65-F5344CB8AC3E}">
        <p14:creationId xmlns:p14="http://schemas.microsoft.com/office/powerpoint/2010/main" val="373713892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olorful lines and dots&#10;&#10;Description automatically generated">
            <a:extLst>
              <a:ext uri="{FF2B5EF4-FFF2-40B4-BE49-F238E27FC236}">
                <a16:creationId xmlns:a16="http://schemas.microsoft.com/office/drawing/2014/main" id="{A26E8233-DA43-C036-02DE-8E268135FE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3076379" y="12032"/>
            <a:ext cx="5068999" cy="5517744"/>
          </a:xfrm>
          <a:prstGeom prst="rect">
            <a:avLst/>
          </a:prstGeom>
        </p:spPr>
      </p:pic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SKATER REGRESSION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4EBA6AB-2A88-7CE7-049D-7AA484F828F6}"/>
              </a:ext>
            </a:extLst>
          </p:cNvPr>
          <p:cNvSpPr txBox="1"/>
          <p:nvPr/>
        </p:nvSpPr>
        <p:spPr>
          <a:xfrm>
            <a:off x="437759" y="506186"/>
            <a:ext cx="2313605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each cluster gets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one regression</a:t>
            </a:r>
          </a:p>
          <a:p>
            <a:endParaRPr lang="en-US" dirty="0"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clusters are regions that improve model fit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5BDE70D2-B0AB-86EF-837A-3ECE99DFF090}"/>
              </a:ext>
            </a:extLst>
          </p:cNvPr>
          <p:cNvSpPr/>
          <p:nvPr/>
        </p:nvSpPr>
        <p:spPr>
          <a:xfrm>
            <a:off x="3061607" y="865414"/>
            <a:ext cx="1673679" cy="759279"/>
          </a:xfrm>
          <a:custGeom>
            <a:avLst/>
            <a:gdLst>
              <a:gd name="connsiteX0" fmla="*/ 1673679 w 1673679"/>
              <a:gd name="connsiteY0" fmla="*/ 0 h 759279"/>
              <a:gd name="connsiteX1" fmla="*/ 1665514 w 1673679"/>
              <a:gd name="connsiteY1" fmla="*/ 65315 h 759279"/>
              <a:gd name="connsiteX2" fmla="*/ 1632857 w 1673679"/>
              <a:gd name="connsiteY2" fmla="*/ 163286 h 759279"/>
              <a:gd name="connsiteX3" fmla="*/ 1608364 w 1673679"/>
              <a:gd name="connsiteY3" fmla="*/ 236765 h 759279"/>
              <a:gd name="connsiteX4" fmla="*/ 1592036 w 1673679"/>
              <a:gd name="connsiteY4" fmla="*/ 302079 h 759279"/>
              <a:gd name="connsiteX5" fmla="*/ 1575707 w 1673679"/>
              <a:gd name="connsiteY5" fmla="*/ 351065 h 759279"/>
              <a:gd name="connsiteX6" fmla="*/ 1559379 w 1673679"/>
              <a:gd name="connsiteY6" fmla="*/ 440872 h 759279"/>
              <a:gd name="connsiteX7" fmla="*/ 1543050 w 1673679"/>
              <a:gd name="connsiteY7" fmla="*/ 506186 h 759279"/>
              <a:gd name="connsiteX8" fmla="*/ 1534886 w 1673679"/>
              <a:gd name="connsiteY8" fmla="*/ 555172 h 759279"/>
              <a:gd name="connsiteX9" fmla="*/ 1526722 w 1673679"/>
              <a:gd name="connsiteY9" fmla="*/ 587829 h 759279"/>
              <a:gd name="connsiteX10" fmla="*/ 1510393 w 1673679"/>
              <a:gd name="connsiteY10" fmla="*/ 661307 h 759279"/>
              <a:gd name="connsiteX11" fmla="*/ 1485900 w 1673679"/>
              <a:gd name="connsiteY11" fmla="*/ 685800 h 759279"/>
              <a:gd name="connsiteX12" fmla="*/ 1469572 w 1673679"/>
              <a:gd name="connsiteY12" fmla="*/ 710293 h 759279"/>
              <a:gd name="connsiteX13" fmla="*/ 1445079 w 1673679"/>
              <a:gd name="connsiteY13" fmla="*/ 726622 h 759279"/>
              <a:gd name="connsiteX14" fmla="*/ 1396093 w 1673679"/>
              <a:gd name="connsiteY14" fmla="*/ 759279 h 759279"/>
              <a:gd name="connsiteX15" fmla="*/ 1314450 w 1673679"/>
              <a:gd name="connsiteY15" fmla="*/ 751115 h 759279"/>
              <a:gd name="connsiteX16" fmla="*/ 1289957 w 1673679"/>
              <a:gd name="connsiteY16" fmla="*/ 726622 h 759279"/>
              <a:gd name="connsiteX17" fmla="*/ 1265464 w 1673679"/>
              <a:gd name="connsiteY17" fmla="*/ 710293 h 759279"/>
              <a:gd name="connsiteX18" fmla="*/ 1240972 w 1673679"/>
              <a:gd name="connsiteY18" fmla="*/ 685800 h 759279"/>
              <a:gd name="connsiteX19" fmla="*/ 1191986 w 1673679"/>
              <a:gd name="connsiteY19" fmla="*/ 669472 h 759279"/>
              <a:gd name="connsiteX20" fmla="*/ 1143000 w 1673679"/>
              <a:gd name="connsiteY20" fmla="*/ 653143 h 759279"/>
              <a:gd name="connsiteX21" fmla="*/ 1110343 w 1673679"/>
              <a:gd name="connsiteY21" fmla="*/ 644979 h 759279"/>
              <a:gd name="connsiteX22" fmla="*/ 1004207 w 1673679"/>
              <a:gd name="connsiteY22" fmla="*/ 620486 h 759279"/>
              <a:gd name="connsiteX23" fmla="*/ 955222 w 1673679"/>
              <a:gd name="connsiteY23" fmla="*/ 604157 h 759279"/>
              <a:gd name="connsiteX24" fmla="*/ 930729 w 1673679"/>
              <a:gd name="connsiteY24" fmla="*/ 587829 h 759279"/>
              <a:gd name="connsiteX25" fmla="*/ 865414 w 1673679"/>
              <a:gd name="connsiteY25" fmla="*/ 530679 h 759279"/>
              <a:gd name="connsiteX26" fmla="*/ 816429 w 1673679"/>
              <a:gd name="connsiteY26" fmla="*/ 514350 h 759279"/>
              <a:gd name="connsiteX27" fmla="*/ 791936 w 1673679"/>
              <a:gd name="connsiteY27" fmla="*/ 498022 h 759279"/>
              <a:gd name="connsiteX28" fmla="*/ 734786 w 1673679"/>
              <a:gd name="connsiteY28" fmla="*/ 481693 h 759279"/>
              <a:gd name="connsiteX29" fmla="*/ 710293 w 1673679"/>
              <a:gd name="connsiteY29" fmla="*/ 465365 h 759279"/>
              <a:gd name="connsiteX30" fmla="*/ 677636 w 1673679"/>
              <a:gd name="connsiteY30" fmla="*/ 457200 h 759279"/>
              <a:gd name="connsiteX31" fmla="*/ 636814 w 1673679"/>
              <a:gd name="connsiteY31" fmla="*/ 440872 h 759279"/>
              <a:gd name="connsiteX32" fmla="*/ 579664 w 1673679"/>
              <a:gd name="connsiteY32" fmla="*/ 408215 h 759279"/>
              <a:gd name="connsiteX33" fmla="*/ 555172 w 1673679"/>
              <a:gd name="connsiteY33" fmla="*/ 400050 h 759279"/>
              <a:gd name="connsiteX34" fmla="*/ 506186 w 1673679"/>
              <a:gd name="connsiteY34" fmla="*/ 375557 h 759279"/>
              <a:gd name="connsiteX35" fmla="*/ 391886 w 1673679"/>
              <a:gd name="connsiteY35" fmla="*/ 359229 h 759279"/>
              <a:gd name="connsiteX36" fmla="*/ 204107 w 1673679"/>
              <a:gd name="connsiteY36" fmla="*/ 342900 h 759279"/>
              <a:gd name="connsiteX37" fmla="*/ 89807 w 1673679"/>
              <a:gd name="connsiteY37" fmla="*/ 318407 h 759279"/>
              <a:gd name="connsiteX38" fmla="*/ 24493 w 1673679"/>
              <a:gd name="connsiteY38" fmla="*/ 302079 h 759279"/>
              <a:gd name="connsiteX39" fmla="*/ 0 w 1673679"/>
              <a:gd name="connsiteY39" fmla="*/ 302079 h 7592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</a:cxnLst>
            <a:rect l="l" t="t" r="r" b="b"/>
            <a:pathLst>
              <a:path w="1673679" h="759279">
                <a:moveTo>
                  <a:pt x="1673679" y="0"/>
                </a:moveTo>
                <a:cubicBezTo>
                  <a:pt x="1670957" y="21772"/>
                  <a:pt x="1670836" y="44029"/>
                  <a:pt x="1665514" y="65315"/>
                </a:cubicBezTo>
                <a:cubicBezTo>
                  <a:pt x="1657165" y="98711"/>
                  <a:pt x="1639608" y="129531"/>
                  <a:pt x="1632857" y="163286"/>
                </a:cubicBezTo>
                <a:cubicBezTo>
                  <a:pt x="1622306" y="216042"/>
                  <a:pt x="1630899" y="191696"/>
                  <a:pt x="1608364" y="236765"/>
                </a:cubicBezTo>
                <a:cubicBezTo>
                  <a:pt x="1602921" y="258536"/>
                  <a:pt x="1598201" y="280501"/>
                  <a:pt x="1592036" y="302079"/>
                </a:cubicBezTo>
                <a:cubicBezTo>
                  <a:pt x="1587308" y="318629"/>
                  <a:pt x="1580236" y="334460"/>
                  <a:pt x="1575707" y="351065"/>
                </a:cubicBezTo>
                <a:cubicBezTo>
                  <a:pt x="1567835" y="379927"/>
                  <a:pt x="1565603" y="411829"/>
                  <a:pt x="1559379" y="440872"/>
                </a:cubicBezTo>
                <a:cubicBezTo>
                  <a:pt x="1554677" y="462815"/>
                  <a:pt x="1546739" y="484050"/>
                  <a:pt x="1543050" y="506186"/>
                </a:cubicBezTo>
                <a:cubicBezTo>
                  <a:pt x="1540329" y="522515"/>
                  <a:pt x="1538132" y="538940"/>
                  <a:pt x="1534886" y="555172"/>
                </a:cubicBezTo>
                <a:cubicBezTo>
                  <a:pt x="1532686" y="566175"/>
                  <a:pt x="1528923" y="576826"/>
                  <a:pt x="1526722" y="587829"/>
                </a:cubicBezTo>
                <a:cubicBezTo>
                  <a:pt x="1525453" y="594176"/>
                  <a:pt x="1519472" y="647689"/>
                  <a:pt x="1510393" y="661307"/>
                </a:cubicBezTo>
                <a:cubicBezTo>
                  <a:pt x="1503988" y="670914"/>
                  <a:pt x="1493292" y="676930"/>
                  <a:pt x="1485900" y="685800"/>
                </a:cubicBezTo>
                <a:cubicBezTo>
                  <a:pt x="1479618" y="693338"/>
                  <a:pt x="1476510" y="703355"/>
                  <a:pt x="1469572" y="710293"/>
                </a:cubicBezTo>
                <a:cubicBezTo>
                  <a:pt x="1462634" y="717231"/>
                  <a:pt x="1452617" y="720340"/>
                  <a:pt x="1445079" y="726622"/>
                </a:cubicBezTo>
                <a:cubicBezTo>
                  <a:pt x="1404309" y="760597"/>
                  <a:pt x="1439136" y="744932"/>
                  <a:pt x="1396093" y="759279"/>
                </a:cubicBezTo>
                <a:cubicBezTo>
                  <a:pt x="1368879" y="756558"/>
                  <a:pt x="1340591" y="759158"/>
                  <a:pt x="1314450" y="751115"/>
                </a:cubicBezTo>
                <a:cubicBezTo>
                  <a:pt x="1303414" y="747719"/>
                  <a:pt x="1298827" y="734014"/>
                  <a:pt x="1289957" y="726622"/>
                </a:cubicBezTo>
                <a:cubicBezTo>
                  <a:pt x="1282419" y="720340"/>
                  <a:pt x="1273002" y="716575"/>
                  <a:pt x="1265464" y="710293"/>
                </a:cubicBezTo>
                <a:cubicBezTo>
                  <a:pt x="1256594" y="702901"/>
                  <a:pt x="1251065" y="691407"/>
                  <a:pt x="1240972" y="685800"/>
                </a:cubicBezTo>
                <a:cubicBezTo>
                  <a:pt x="1225926" y="677441"/>
                  <a:pt x="1208315" y="674915"/>
                  <a:pt x="1191986" y="669472"/>
                </a:cubicBezTo>
                <a:lnTo>
                  <a:pt x="1143000" y="653143"/>
                </a:lnTo>
                <a:cubicBezTo>
                  <a:pt x="1132114" y="650422"/>
                  <a:pt x="1121296" y="647413"/>
                  <a:pt x="1110343" y="644979"/>
                </a:cubicBezTo>
                <a:cubicBezTo>
                  <a:pt x="1071484" y="636344"/>
                  <a:pt x="1044222" y="633825"/>
                  <a:pt x="1004207" y="620486"/>
                </a:cubicBezTo>
                <a:cubicBezTo>
                  <a:pt x="987879" y="615043"/>
                  <a:pt x="969543" y="613704"/>
                  <a:pt x="955222" y="604157"/>
                </a:cubicBezTo>
                <a:lnTo>
                  <a:pt x="930729" y="587829"/>
                </a:lnTo>
                <a:cubicBezTo>
                  <a:pt x="911678" y="559254"/>
                  <a:pt x="906236" y="544287"/>
                  <a:pt x="865414" y="530679"/>
                </a:cubicBezTo>
                <a:cubicBezTo>
                  <a:pt x="849086" y="525236"/>
                  <a:pt x="830750" y="523897"/>
                  <a:pt x="816429" y="514350"/>
                </a:cubicBezTo>
                <a:cubicBezTo>
                  <a:pt x="808265" y="508907"/>
                  <a:pt x="800712" y="502410"/>
                  <a:pt x="791936" y="498022"/>
                </a:cubicBezTo>
                <a:cubicBezTo>
                  <a:pt x="780219" y="492163"/>
                  <a:pt x="745256" y="484310"/>
                  <a:pt x="734786" y="481693"/>
                </a:cubicBezTo>
                <a:cubicBezTo>
                  <a:pt x="726622" y="476250"/>
                  <a:pt x="719312" y="469230"/>
                  <a:pt x="710293" y="465365"/>
                </a:cubicBezTo>
                <a:cubicBezTo>
                  <a:pt x="699980" y="460945"/>
                  <a:pt x="688281" y="460748"/>
                  <a:pt x="677636" y="457200"/>
                </a:cubicBezTo>
                <a:cubicBezTo>
                  <a:pt x="663733" y="452566"/>
                  <a:pt x="650206" y="446824"/>
                  <a:pt x="636814" y="440872"/>
                </a:cubicBezTo>
                <a:cubicBezTo>
                  <a:pt x="508058" y="383648"/>
                  <a:pt x="684685" y="460726"/>
                  <a:pt x="579664" y="408215"/>
                </a:cubicBezTo>
                <a:cubicBezTo>
                  <a:pt x="571967" y="404366"/>
                  <a:pt x="562869" y="403899"/>
                  <a:pt x="555172" y="400050"/>
                </a:cubicBezTo>
                <a:cubicBezTo>
                  <a:pt x="507472" y="376200"/>
                  <a:pt x="554061" y="389236"/>
                  <a:pt x="506186" y="375557"/>
                </a:cubicBezTo>
                <a:cubicBezTo>
                  <a:pt x="455580" y="361098"/>
                  <a:pt x="463768" y="367685"/>
                  <a:pt x="391886" y="359229"/>
                </a:cubicBezTo>
                <a:cubicBezTo>
                  <a:pt x="245670" y="342028"/>
                  <a:pt x="457950" y="358767"/>
                  <a:pt x="204107" y="342900"/>
                </a:cubicBezTo>
                <a:cubicBezTo>
                  <a:pt x="172827" y="336644"/>
                  <a:pt x="124578" y="328342"/>
                  <a:pt x="89807" y="318407"/>
                </a:cubicBezTo>
                <a:cubicBezTo>
                  <a:pt x="55253" y="308534"/>
                  <a:pt x="68749" y="307611"/>
                  <a:pt x="24493" y="302079"/>
                </a:cubicBezTo>
                <a:cubicBezTo>
                  <a:pt x="16392" y="301066"/>
                  <a:pt x="8164" y="302079"/>
                  <a:pt x="0" y="302079"/>
                </a:cubicBezTo>
              </a:path>
            </a:pathLst>
          </a:cu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reeform 4">
            <a:extLst>
              <a:ext uri="{FF2B5EF4-FFF2-40B4-BE49-F238E27FC236}">
                <a16:creationId xmlns:a16="http://schemas.microsoft.com/office/drawing/2014/main" id="{3AE0C583-7FCC-177E-AED7-283FE1BF059A}"/>
              </a:ext>
            </a:extLst>
          </p:cNvPr>
          <p:cNvSpPr/>
          <p:nvPr/>
        </p:nvSpPr>
        <p:spPr>
          <a:xfrm>
            <a:off x="3902529" y="1975757"/>
            <a:ext cx="930728" cy="2922814"/>
          </a:xfrm>
          <a:custGeom>
            <a:avLst/>
            <a:gdLst>
              <a:gd name="connsiteX0" fmla="*/ 0 w 930728"/>
              <a:gd name="connsiteY0" fmla="*/ 277586 h 2922814"/>
              <a:gd name="connsiteX1" fmla="*/ 73478 w 930728"/>
              <a:gd name="connsiteY1" fmla="*/ 285750 h 2922814"/>
              <a:gd name="connsiteX2" fmla="*/ 138792 w 930728"/>
              <a:gd name="connsiteY2" fmla="*/ 302079 h 2922814"/>
              <a:gd name="connsiteX3" fmla="*/ 163285 w 930728"/>
              <a:gd name="connsiteY3" fmla="*/ 318407 h 2922814"/>
              <a:gd name="connsiteX4" fmla="*/ 195942 w 930728"/>
              <a:gd name="connsiteY4" fmla="*/ 342900 h 2922814"/>
              <a:gd name="connsiteX5" fmla="*/ 228600 w 930728"/>
              <a:gd name="connsiteY5" fmla="*/ 351064 h 2922814"/>
              <a:gd name="connsiteX6" fmla="*/ 261257 w 930728"/>
              <a:gd name="connsiteY6" fmla="*/ 375557 h 2922814"/>
              <a:gd name="connsiteX7" fmla="*/ 285750 w 930728"/>
              <a:gd name="connsiteY7" fmla="*/ 391886 h 2922814"/>
              <a:gd name="connsiteX8" fmla="*/ 293914 w 930728"/>
              <a:gd name="connsiteY8" fmla="*/ 367393 h 2922814"/>
              <a:gd name="connsiteX9" fmla="*/ 293914 w 930728"/>
              <a:gd name="connsiteY9" fmla="*/ 244929 h 2922814"/>
              <a:gd name="connsiteX10" fmla="*/ 318407 w 930728"/>
              <a:gd name="connsiteY10" fmla="*/ 220436 h 2922814"/>
              <a:gd name="connsiteX11" fmla="*/ 351064 w 930728"/>
              <a:gd name="connsiteY11" fmla="*/ 171450 h 2922814"/>
              <a:gd name="connsiteX12" fmla="*/ 400050 w 930728"/>
              <a:gd name="connsiteY12" fmla="*/ 122464 h 2922814"/>
              <a:gd name="connsiteX13" fmla="*/ 481692 w 930728"/>
              <a:gd name="connsiteY13" fmla="*/ 73479 h 2922814"/>
              <a:gd name="connsiteX14" fmla="*/ 530678 w 930728"/>
              <a:gd name="connsiteY14" fmla="*/ 40822 h 2922814"/>
              <a:gd name="connsiteX15" fmla="*/ 555171 w 930728"/>
              <a:gd name="connsiteY15" fmla="*/ 32657 h 2922814"/>
              <a:gd name="connsiteX16" fmla="*/ 579664 w 930728"/>
              <a:gd name="connsiteY16" fmla="*/ 16329 h 2922814"/>
              <a:gd name="connsiteX17" fmla="*/ 636814 w 930728"/>
              <a:gd name="connsiteY17" fmla="*/ 0 h 2922814"/>
              <a:gd name="connsiteX18" fmla="*/ 791935 w 930728"/>
              <a:gd name="connsiteY18" fmla="*/ 8164 h 2922814"/>
              <a:gd name="connsiteX19" fmla="*/ 816428 w 930728"/>
              <a:gd name="connsiteY19" fmla="*/ 16329 h 2922814"/>
              <a:gd name="connsiteX20" fmla="*/ 832757 w 930728"/>
              <a:gd name="connsiteY20" fmla="*/ 40822 h 2922814"/>
              <a:gd name="connsiteX21" fmla="*/ 840921 w 930728"/>
              <a:gd name="connsiteY21" fmla="*/ 65314 h 2922814"/>
              <a:gd name="connsiteX22" fmla="*/ 849085 w 930728"/>
              <a:gd name="connsiteY22" fmla="*/ 97972 h 2922814"/>
              <a:gd name="connsiteX23" fmla="*/ 865414 w 930728"/>
              <a:gd name="connsiteY23" fmla="*/ 122464 h 2922814"/>
              <a:gd name="connsiteX24" fmla="*/ 857250 w 930728"/>
              <a:gd name="connsiteY24" fmla="*/ 204107 h 2922814"/>
              <a:gd name="connsiteX25" fmla="*/ 857250 w 930728"/>
              <a:gd name="connsiteY25" fmla="*/ 326572 h 2922814"/>
              <a:gd name="connsiteX26" fmla="*/ 865414 w 930728"/>
              <a:gd name="connsiteY26" fmla="*/ 351064 h 2922814"/>
              <a:gd name="connsiteX27" fmla="*/ 889907 w 930728"/>
              <a:gd name="connsiteY27" fmla="*/ 375557 h 2922814"/>
              <a:gd name="connsiteX28" fmla="*/ 898071 w 930728"/>
              <a:gd name="connsiteY28" fmla="*/ 408214 h 2922814"/>
              <a:gd name="connsiteX29" fmla="*/ 906235 w 930728"/>
              <a:gd name="connsiteY29" fmla="*/ 432707 h 2922814"/>
              <a:gd name="connsiteX30" fmla="*/ 898071 w 930728"/>
              <a:gd name="connsiteY30" fmla="*/ 457200 h 2922814"/>
              <a:gd name="connsiteX31" fmla="*/ 889907 w 930728"/>
              <a:gd name="connsiteY31" fmla="*/ 489857 h 2922814"/>
              <a:gd name="connsiteX32" fmla="*/ 881742 w 930728"/>
              <a:gd name="connsiteY32" fmla="*/ 514350 h 2922814"/>
              <a:gd name="connsiteX33" fmla="*/ 865414 w 930728"/>
              <a:gd name="connsiteY33" fmla="*/ 571500 h 2922814"/>
              <a:gd name="connsiteX34" fmla="*/ 849085 w 930728"/>
              <a:gd name="connsiteY34" fmla="*/ 595993 h 2922814"/>
              <a:gd name="connsiteX35" fmla="*/ 824592 w 930728"/>
              <a:gd name="connsiteY35" fmla="*/ 726622 h 2922814"/>
              <a:gd name="connsiteX36" fmla="*/ 832757 w 930728"/>
              <a:gd name="connsiteY36" fmla="*/ 849086 h 2922814"/>
              <a:gd name="connsiteX37" fmla="*/ 840921 w 930728"/>
              <a:gd name="connsiteY37" fmla="*/ 898072 h 2922814"/>
              <a:gd name="connsiteX38" fmla="*/ 824592 w 930728"/>
              <a:gd name="connsiteY38" fmla="*/ 1004207 h 2922814"/>
              <a:gd name="connsiteX39" fmla="*/ 808264 w 930728"/>
              <a:gd name="connsiteY39" fmla="*/ 1028700 h 2922814"/>
              <a:gd name="connsiteX40" fmla="*/ 775607 w 930728"/>
              <a:gd name="connsiteY40" fmla="*/ 1094014 h 2922814"/>
              <a:gd name="connsiteX41" fmla="*/ 726621 w 930728"/>
              <a:gd name="connsiteY41" fmla="*/ 1167493 h 2922814"/>
              <a:gd name="connsiteX42" fmla="*/ 710292 w 930728"/>
              <a:gd name="connsiteY42" fmla="*/ 1191986 h 2922814"/>
              <a:gd name="connsiteX43" fmla="*/ 693964 w 930728"/>
              <a:gd name="connsiteY43" fmla="*/ 1224643 h 2922814"/>
              <a:gd name="connsiteX44" fmla="*/ 669471 w 930728"/>
              <a:gd name="connsiteY44" fmla="*/ 1240972 h 2922814"/>
              <a:gd name="connsiteX45" fmla="*/ 644978 w 930728"/>
              <a:gd name="connsiteY45" fmla="*/ 1265464 h 2922814"/>
              <a:gd name="connsiteX46" fmla="*/ 547007 w 930728"/>
              <a:gd name="connsiteY46" fmla="*/ 1347107 h 2922814"/>
              <a:gd name="connsiteX47" fmla="*/ 498021 w 930728"/>
              <a:gd name="connsiteY47" fmla="*/ 1396093 h 2922814"/>
              <a:gd name="connsiteX48" fmla="*/ 473528 w 930728"/>
              <a:gd name="connsiteY48" fmla="*/ 1420586 h 2922814"/>
              <a:gd name="connsiteX49" fmla="*/ 449035 w 930728"/>
              <a:gd name="connsiteY49" fmla="*/ 1477736 h 2922814"/>
              <a:gd name="connsiteX50" fmla="*/ 424542 w 930728"/>
              <a:gd name="connsiteY50" fmla="*/ 1502229 h 2922814"/>
              <a:gd name="connsiteX51" fmla="*/ 416378 w 930728"/>
              <a:gd name="connsiteY51" fmla="*/ 1526722 h 2922814"/>
              <a:gd name="connsiteX52" fmla="*/ 432707 w 930728"/>
              <a:gd name="connsiteY52" fmla="*/ 1600200 h 2922814"/>
              <a:gd name="connsiteX53" fmla="*/ 449035 w 930728"/>
              <a:gd name="connsiteY53" fmla="*/ 1665514 h 2922814"/>
              <a:gd name="connsiteX54" fmla="*/ 465364 w 930728"/>
              <a:gd name="connsiteY54" fmla="*/ 1690007 h 2922814"/>
              <a:gd name="connsiteX55" fmla="*/ 514350 w 930728"/>
              <a:gd name="connsiteY55" fmla="*/ 1730829 h 2922814"/>
              <a:gd name="connsiteX56" fmla="*/ 538842 w 930728"/>
              <a:gd name="connsiteY56" fmla="*/ 1738993 h 2922814"/>
              <a:gd name="connsiteX57" fmla="*/ 579664 w 930728"/>
              <a:gd name="connsiteY57" fmla="*/ 1690007 h 2922814"/>
              <a:gd name="connsiteX58" fmla="*/ 604157 w 930728"/>
              <a:gd name="connsiteY58" fmla="*/ 1665514 h 2922814"/>
              <a:gd name="connsiteX59" fmla="*/ 628650 w 930728"/>
              <a:gd name="connsiteY59" fmla="*/ 1632857 h 2922814"/>
              <a:gd name="connsiteX60" fmla="*/ 677635 w 930728"/>
              <a:gd name="connsiteY60" fmla="*/ 1559379 h 2922814"/>
              <a:gd name="connsiteX61" fmla="*/ 693964 w 930728"/>
              <a:gd name="connsiteY61" fmla="*/ 1534886 h 2922814"/>
              <a:gd name="connsiteX62" fmla="*/ 742950 w 930728"/>
              <a:gd name="connsiteY62" fmla="*/ 1502229 h 2922814"/>
              <a:gd name="connsiteX63" fmla="*/ 751114 w 930728"/>
              <a:gd name="connsiteY63" fmla="*/ 1828800 h 2922814"/>
              <a:gd name="connsiteX64" fmla="*/ 759278 w 930728"/>
              <a:gd name="connsiteY64" fmla="*/ 2000250 h 2922814"/>
              <a:gd name="connsiteX65" fmla="*/ 767442 w 930728"/>
              <a:gd name="connsiteY65" fmla="*/ 2073729 h 2922814"/>
              <a:gd name="connsiteX66" fmla="*/ 783771 w 930728"/>
              <a:gd name="connsiteY66" fmla="*/ 2122714 h 2922814"/>
              <a:gd name="connsiteX67" fmla="*/ 791935 w 930728"/>
              <a:gd name="connsiteY67" fmla="*/ 2245179 h 2922814"/>
              <a:gd name="connsiteX68" fmla="*/ 816428 w 930728"/>
              <a:gd name="connsiteY68" fmla="*/ 2343150 h 2922814"/>
              <a:gd name="connsiteX69" fmla="*/ 832757 w 930728"/>
              <a:gd name="connsiteY69" fmla="*/ 2441122 h 2922814"/>
              <a:gd name="connsiteX70" fmla="*/ 873578 w 930728"/>
              <a:gd name="connsiteY70" fmla="*/ 2596243 h 2922814"/>
              <a:gd name="connsiteX71" fmla="*/ 889907 w 930728"/>
              <a:gd name="connsiteY71" fmla="*/ 2677886 h 2922814"/>
              <a:gd name="connsiteX72" fmla="*/ 898071 w 930728"/>
              <a:gd name="connsiteY72" fmla="*/ 2710543 h 2922814"/>
              <a:gd name="connsiteX73" fmla="*/ 906235 w 930728"/>
              <a:gd name="connsiteY73" fmla="*/ 2767693 h 2922814"/>
              <a:gd name="connsiteX74" fmla="*/ 914400 w 930728"/>
              <a:gd name="connsiteY74" fmla="*/ 2800350 h 2922814"/>
              <a:gd name="connsiteX75" fmla="*/ 930728 w 930728"/>
              <a:gd name="connsiteY75" fmla="*/ 2922814 h 29228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</a:cxnLst>
            <a:rect l="l" t="t" r="r" b="b"/>
            <a:pathLst>
              <a:path w="930728" h="2922814">
                <a:moveTo>
                  <a:pt x="0" y="277586"/>
                </a:moveTo>
                <a:cubicBezTo>
                  <a:pt x="24493" y="280307"/>
                  <a:pt x="49210" y="281467"/>
                  <a:pt x="73478" y="285750"/>
                </a:cubicBezTo>
                <a:cubicBezTo>
                  <a:pt x="95578" y="289650"/>
                  <a:pt x="138792" y="302079"/>
                  <a:pt x="138792" y="302079"/>
                </a:cubicBezTo>
                <a:cubicBezTo>
                  <a:pt x="146956" y="307522"/>
                  <a:pt x="155300" y="312704"/>
                  <a:pt x="163285" y="318407"/>
                </a:cubicBezTo>
                <a:cubicBezTo>
                  <a:pt x="174358" y="326316"/>
                  <a:pt x="183771" y="336815"/>
                  <a:pt x="195942" y="342900"/>
                </a:cubicBezTo>
                <a:cubicBezTo>
                  <a:pt x="205978" y="347918"/>
                  <a:pt x="217714" y="348343"/>
                  <a:pt x="228600" y="351064"/>
                </a:cubicBezTo>
                <a:cubicBezTo>
                  <a:pt x="239486" y="359228"/>
                  <a:pt x="250184" y="367648"/>
                  <a:pt x="261257" y="375557"/>
                </a:cubicBezTo>
                <a:cubicBezTo>
                  <a:pt x="269242" y="381260"/>
                  <a:pt x="276231" y="394266"/>
                  <a:pt x="285750" y="391886"/>
                </a:cubicBezTo>
                <a:cubicBezTo>
                  <a:pt x="294099" y="389799"/>
                  <a:pt x="291193" y="375557"/>
                  <a:pt x="293914" y="367393"/>
                </a:cubicBezTo>
                <a:cubicBezTo>
                  <a:pt x="284349" y="319565"/>
                  <a:pt x="276560" y="301331"/>
                  <a:pt x="293914" y="244929"/>
                </a:cubicBezTo>
                <a:cubicBezTo>
                  <a:pt x="297310" y="233893"/>
                  <a:pt x="311318" y="229550"/>
                  <a:pt x="318407" y="220436"/>
                </a:cubicBezTo>
                <a:cubicBezTo>
                  <a:pt x="330455" y="204945"/>
                  <a:pt x="337187" y="185327"/>
                  <a:pt x="351064" y="171450"/>
                </a:cubicBezTo>
                <a:cubicBezTo>
                  <a:pt x="367393" y="155121"/>
                  <a:pt x="379396" y="132791"/>
                  <a:pt x="400050" y="122464"/>
                </a:cubicBezTo>
                <a:cubicBezTo>
                  <a:pt x="450259" y="97360"/>
                  <a:pt x="422581" y="112887"/>
                  <a:pt x="481692" y="73479"/>
                </a:cubicBezTo>
                <a:lnTo>
                  <a:pt x="530678" y="40822"/>
                </a:lnTo>
                <a:cubicBezTo>
                  <a:pt x="538842" y="38100"/>
                  <a:pt x="547474" y="36506"/>
                  <a:pt x="555171" y="32657"/>
                </a:cubicBezTo>
                <a:cubicBezTo>
                  <a:pt x="563947" y="28269"/>
                  <a:pt x="570888" y="20717"/>
                  <a:pt x="579664" y="16329"/>
                </a:cubicBezTo>
                <a:cubicBezTo>
                  <a:pt x="591381" y="10470"/>
                  <a:pt x="626344" y="2617"/>
                  <a:pt x="636814" y="0"/>
                </a:cubicBezTo>
                <a:cubicBezTo>
                  <a:pt x="688521" y="2721"/>
                  <a:pt x="740369" y="3476"/>
                  <a:pt x="791935" y="8164"/>
                </a:cubicBezTo>
                <a:cubicBezTo>
                  <a:pt x="800506" y="8943"/>
                  <a:pt x="809708" y="10953"/>
                  <a:pt x="816428" y="16329"/>
                </a:cubicBezTo>
                <a:cubicBezTo>
                  <a:pt x="824090" y="22459"/>
                  <a:pt x="827314" y="32658"/>
                  <a:pt x="832757" y="40822"/>
                </a:cubicBezTo>
                <a:cubicBezTo>
                  <a:pt x="835478" y="48986"/>
                  <a:pt x="838557" y="57039"/>
                  <a:pt x="840921" y="65314"/>
                </a:cubicBezTo>
                <a:cubicBezTo>
                  <a:pt x="844004" y="76103"/>
                  <a:pt x="844665" y="87658"/>
                  <a:pt x="849085" y="97972"/>
                </a:cubicBezTo>
                <a:cubicBezTo>
                  <a:pt x="852950" y="106991"/>
                  <a:pt x="859971" y="114300"/>
                  <a:pt x="865414" y="122464"/>
                </a:cubicBezTo>
                <a:cubicBezTo>
                  <a:pt x="862693" y="149678"/>
                  <a:pt x="860642" y="176968"/>
                  <a:pt x="857250" y="204107"/>
                </a:cubicBezTo>
                <a:cubicBezTo>
                  <a:pt x="848217" y="276369"/>
                  <a:pt x="842517" y="238177"/>
                  <a:pt x="857250" y="326572"/>
                </a:cubicBezTo>
                <a:cubicBezTo>
                  <a:pt x="858665" y="335061"/>
                  <a:pt x="860640" y="343904"/>
                  <a:pt x="865414" y="351064"/>
                </a:cubicBezTo>
                <a:cubicBezTo>
                  <a:pt x="871819" y="360671"/>
                  <a:pt x="881743" y="367393"/>
                  <a:pt x="889907" y="375557"/>
                </a:cubicBezTo>
                <a:cubicBezTo>
                  <a:pt x="892628" y="386443"/>
                  <a:pt x="894989" y="397425"/>
                  <a:pt x="898071" y="408214"/>
                </a:cubicBezTo>
                <a:cubicBezTo>
                  <a:pt x="900435" y="416489"/>
                  <a:pt x="906235" y="424101"/>
                  <a:pt x="906235" y="432707"/>
                </a:cubicBezTo>
                <a:cubicBezTo>
                  <a:pt x="906235" y="441313"/>
                  <a:pt x="900435" y="448925"/>
                  <a:pt x="898071" y="457200"/>
                </a:cubicBezTo>
                <a:cubicBezTo>
                  <a:pt x="894989" y="467989"/>
                  <a:pt x="892990" y="479068"/>
                  <a:pt x="889907" y="489857"/>
                </a:cubicBezTo>
                <a:cubicBezTo>
                  <a:pt x="887543" y="498132"/>
                  <a:pt x="884106" y="506075"/>
                  <a:pt x="881742" y="514350"/>
                </a:cubicBezTo>
                <a:cubicBezTo>
                  <a:pt x="878254" y="526556"/>
                  <a:pt x="871939" y="558451"/>
                  <a:pt x="865414" y="571500"/>
                </a:cubicBezTo>
                <a:cubicBezTo>
                  <a:pt x="861026" y="580276"/>
                  <a:pt x="854528" y="587829"/>
                  <a:pt x="849085" y="595993"/>
                </a:cubicBezTo>
                <a:cubicBezTo>
                  <a:pt x="824108" y="670926"/>
                  <a:pt x="834470" y="627853"/>
                  <a:pt x="824592" y="726622"/>
                </a:cubicBezTo>
                <a:cubicBezTo>
                  <a:pt x="827314" y="767443"/>
                  <a:pt x="828878" y="808358"/>
                  <a:pt x="832757" y="849086"/>
                </a:cubicBezTo>
                <a:cubicBezTo>
                  <a:pt x="834326" y="865565"/>
                  <a:pt x="840921" y="881518"/>
                  <a:pt x="840921" y="898072"/>
                </a:cubicBezTo>
                <a:cubicBezTo>
                  <a:pt x="840921" y="909006"/>
                  <a:pt x="834453" y="981198"/>
                  <a:pt x="824592" y="1004207"/>
                </a:cubicBezTo>
                <a:cubicBezTo>
                  <a:pt x="820727" y="1013226"/>
                  <a:pt x="812963" y="1020086"/>
                  <a:pt x="808264" y="1028700"/>
                </a:cubicBezTo>
                <a:cubicBezTo>
                  <a:pt x="796608" y="1050069"/>
                  <a:pt x="788130" y="1073142"/>
                  <a:pt x="775607" y="1094014"/>
                </a:cubicBezTo>
                <a:cubicBezTo>
                  <a:pt x="734198" y="1163029"/>
                  <a:pt x="769137" y="1107971"/>
                  <a:pt x="726621" y="1167493"/>
                </a:cubicBezTo>
                <a:cubicBezTo>
                  <a:pt x="720918" y="1175478"/>
                  <a:pt x="715160" y="1183466"/>
                  <a:pt x="710292" y="1191986"/>
                </a:cubicBezTo>
                <a:cubicBezTo>
                  <a:pt x="704254" y="1202553"/>
                  <a:pt x="701755" y="1215293"/>
                  <a:pt x="693964" y="1224643"/>
                </a:cubicBezTo>
                <a:cubicBezTo>
                  <a:pt x="687682" y="1232181"/>
                  <a:pt x="677009" y="1234690"/>
                  <a:pt x="669471" y="1240972"/>
                </a:cubicBezTo>
                <a:cubicBezTo>
                  <a:pt x="660601" y="1248363"/>
                  <a:pt x="654092" y="1258376"/>
                  <a:pt x="644978" y="1265464"/>
                </a:cubicBezTo>
                <a:cubicBezTo>
                  <a:pt x="542685" y="1345025"/>
                  <a:pt x="649985" y="1244129"/>
                  <a:pt x="547007" y="1347107"/>
                </a:cubicBezTo>
                <a:lnTo>
                  <a:pt x="498021" y="1396093"/>
                </a:lnTo>
                <a:lnTo>
                  <a:pt x="473528" y="1420586"/>
                </a:lnTo>
                <a:cubicBezTo>
                  <a:pt x="466865" y="1440576"/>
                  <a:pt x="461647" y="1460079"/>
                  <a:pt x="449035" y="1477736"/>
                </a:cubicBezTo>
                <a:cubicBezTo>
                  <a:pt x="442324" y="1487131"/>
                  <a:pt x="432706" y="1494065"/>
                  <a:pt x="424542" y="1502229"/>
                </a:cubicBezTo>
                <a:cubicBezTo>
                  <a:pt x="421821" y="1510393"/>
                  <a:pt x="416378" y="1518116"/>
                  <a:pt x="416378" y="1526722"/>
                </a:cubicBezTo>
                <a:cubicBezTo>
                  <a:pt x="416378" y="1571661"/>
                  <a:pt x="424287" y="1566520"/>
                  <a:pt x="432707" y="1600200"/>
                </a:cubicBezTo>
                <a:cubicBezTo>
                  <a:pt x="437365" y="1618832"/>
                  <a:pt x="439704" y="1646851"/>
                  <a:pt x="449035" y="1665514"/>
                </a:cubicBezTo>
                <a:cubicBezTo>
                  <a:pt x="453423" y="1674290"/>
                  <a:pt x="459082" y="1682469"/>
                  <a:pt x="465364" y="1690007"/>
                </a:cubicBezTo>
                <a:cubicBezTo>
                  <a:pt x="478261" y="1705483"/>
                  <a:pt x="496001" y="1721654"/>
                  <a:pt x="514350" y="1730829"/>
                </a:cubicBezTo>
                <a:cubicBezTo>
                  <a:pt x="522047" y="1734678"/>
                  <a:pt x="530678" y="1736272"/>
                  <a:pt x="538842" y="1738993"/>
                </a:cubicBezTo>
                <a:cubicBezTo>
                  <a:pt x="610398" y="1667437"/>
                  <a:pt x="522830" y="1758207"/>
                  <a:pt x="579664" y="1690007"/>
                </a:cubicBezTo>
                <a:cubicBezTo>
                  <a:pt x="587056" y="1681137"/>
                  <a:pt x="596643" y="1674280"/>
                  <a:pt x="604157" y="1665514"/>
                </a:cubicBezTo>
                <a:cubicBezTo>
                  <a:pt x="613012" y="1655183"/>
                  <a:pt x="620847" y="1644004"/>
                  <a:pt x="628650" y="1632857"/>
                </a:cubicBezTo>
                <a:cubicBezTo>
                  <a:pt x="628701" y="1632784"/>
                  <a:pt x="669446" y="1571663"/>
                  <a:pt x="677635" y="1559379"/>
                </a:cubicBezTo>
                <a:cubicBezTo>
                  <a:pt x="683078" y="1551215"/>
                  <a:pt x="685800" y="1540329"/>
                  <a:pt x="693964" y="1534886"/>
                </a:cubicBezTo>
                <a:lnTo>
                  <a:pt x="742950" y="1502229"/>
                </a:lnTo>
                <a:cubicBezTo>
                  <a:pt x="745671" y="1611086"/>
                  <a:pt x="747546" y="1719967"/>
                  <a:pt x="751114" y="1828800"/>
                </a:cubicBezTo>
                <a:cubicBezTo>
                  <a:pt x="752989" y="1885984"/>
                  <a:pt x="755472" y="1943162"/>
                  <a:pt x="759278" y="2000250"/>
                </a:cubicBezTo>
                <a:cubicBezTo>
                  <a:pt x="760917" y="2024839"/>
                  <a:pt x="762609" y="2049564"/>
                  <a:pt x="767442" y="2073729"/>
                </a:cubicBezTo>
                <a:cubicBezTo>
                  <a:pt x="770818" y="2090606"/>
                  <a:pt x="783771" y="2122714"/>
                  <a:pt x="783771" y="2122714"/>
                </a:cubicBezTo>
                <a:cubicBezTo>
                  <a:pt x="786492" y="2163536"/>
                  <a:pt x="785939" y="2204708"/>
                  <a:pt x="791935" y="2245179"/>
                </a:cubicBezTo>
                <a:cubicBezTo>
                  <a:pt x="796868" y="2278478"/>
                  <a:pt x="809562" y="2310195"/>
                  <a:pt x="816428" y="2343150"/>
                </a:cubicBezTo>
                <a:cubicBezTo>
                  <a:pt x="823181" y="2375562"/>
                  <a:pt x="825465" y="2408827"/>
                  <a:pt x="832757" y="2441122"/>
                </a:cubicBezTo>
                <a:cubicBezTo>
                  <a:pt x="844534" y="2493276"/>
                  <a:pt x="863092" y="2543814"/>
                  <a:pt x="873578" y="2596243"/>
                </a:cubicBezTo>
                <a:cubicBezTo>
                  <a:pt x="879021" y="2623457"/>
                  <a:pt x="883176" y="2650961"/>
                  <a:pt x="889907" y="2677886"/>
                </a:cubicBezTo>
                <a:cubicBezTo>
                  <a:pt x="892628" y="2688772"/>
                  <a:pt x="896064" y="2699503"/>
                  <a:pt x="898071" y="2710543"/>
                </a:cubicBezTo>
                <a:cubicBezTo>
                  <a:pt x="901513" y="2729476"/>
                  <a:pt x="902793" y="2748760"/>
                  <a:pt x="906235" y="2767693"/>
                </a:cubicBezTo>
                <a:cubicBezTo>
                  <a:pt x="908242" y="2778733"/>
                  <a:pt x="911966" y="2789396"/>
                  <a:pt x="914400" y="2800350"/>
                </a:cubicBezTo>
                <a:cubicBezTo>
                  <a:pt x="923299" y="2840397"/>
                  <a:pt x="930728" y="2881723"/>
                  <a:pt x="930728" y="2922814"/>
                </a:cubicBezTo>
              </a:path>
            </a:pathLst>
          </a:cu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6">
            <a:extLst>
              <a:ext uri="{FF2B5EF4-FFF2-40B4-BE49-F238E27FC236}">
                <a16:creationId xmlns:a16="http://schemas.microsoft.com/office/drawing/2014/main" id="{3579FCEC-6399-41D6-F8EB-94A7CE4121ED}"/>
              </a:ext>
            </a:extLst>
          </p:cNvPr>
          <p:cNvSpPr/>
          <p:nvPr/>
        </p:nvSpPr>
        <p:spPr>
          <a:xfrm>
            <a:off x="5192486" y="1175657"/>
            <a:ext cx="1363435" cy="1347107"/>
          </a:xfrm>
          <a:custGeom>
            <a:avLst/>
            <a:gdLst>
              <a:gd name="connsiteX0" fmla="*/ 1036864 w 1363435"/>
              <a:gd name="connsiteY0" fmla="*/ 0 h 1347107"/>
              <a:gd name="connsiteX1" fmla="*/ 889907 w 1363435"/>
              <a:gd name="connsiteY1" fmla="*/ 48986 h 1347107"/>
              <a:gd name="connsiteX2" fmla="*/ 832757 w 1363435"/>
              <a:gd name="connsiteY2" fmla="*/ 81643 h 1347107"/>
              <a:gd name="connsiteX3" fmla="*/ 791935 w 1363435"/>
              <a:gd name="connsiteY3" fmla="*/ 97972 h 1347107"/>
              <a:gd name="connsiteX4" fmla="*/ 718457 w 1363435"/>
              <a:gd name="connsiteY4" fmla="*/ 130629 h 1347107"/>
              <a:gd name="connsiteX5" fmla="*/ 653143 w 1363435"/>
              <a:gd name="connsiteY5" fmla="*/ 146957 h 1347107"/>
              <a:gd name="connsiteX6" fmla="*/ 547007 w 1363435"/>
              <a:gd name="connsiteY6" fmla="*/ 171450 h 1347107"/>
              <a:gd name="connsiteX7" fmla="*/ 522514 w 1363435"/>
              <a:gd name="connsiteY7" fmla="*/ 179614 h 1347107"/>
              <a:gd name="connsiteX8" fmla="*/ 457200 w 1363435"/>
              <a:gd name="connsiteY8" fmla="*/ 195943 h 1347107"/>
              <a:gd name="connsiteX9" fmla="*/ 424543 w 1363435"/>
              <a:gd name="connsiteY9" fmla="*/ 212272 h 1347107"/>
              <a:gd name="connsiteX10" fmla="*/ 383721 w 1363435"/>
              <a:gd name="connsiteY10" fmla="*/ 220436 h 1347107"/>
              <a:gd name="connsiteX11" fmla="*/ 351064 w 1363435"/>
              <a:gd name="connsiteY11" fmla="*/ 228600 h 1347107"/>
              <a:gd name="connsiteX12" fmla="*/ 326571 w 1363435"/>
              <a:gd name="connsiteY12" fmla="*/ 236764 h 1347107"/>
              <a:gd name="connsiteX13" fmla="*/ 261257 w 1363435"/>
              <a:gd name="connsiteY13" fmla="*/ 253093 h 1347107"/>
              <a:gd name="connsiteX14" fmla="*/ 204107 w 1363435"/>
              <a:gd name="connsiteY14" fmla="*/ 269422 h 1347107"/>
              <a:gd name="connsiteX15" fmla="*/ 179614 w 1363435"/>
              <a:gd name="connsiteY15" fmla="*/ 277586 h 1347107"/>
              <a:gd name="connsiteX16" fmla="*/ 0 w 1363435"/>
              <a:gd name="connsiteY16" fmla="*/ 293914 h 1347107"/>
              <a:gd name="connsiteX17" fmla="*/ 24493 w 1363435"/>
              <a:gd name="connsiteY17" fmla="*/ 367393 h 1347107"/>
              <a:gd name="connsiteX18" fmla="*/ 48985 w 1363435"/>
              <a:gd name="connsiteY18" fmla="*/ 416379 h 1347107"/>
              <a:gd name="connsiteX19" fmla="*/ 130628 w 1363435"/>
              <a:gd name="connsiteY19" fmla="*/ 440872 h 1347107"/>
              <a:gd name="connsiteX20" fmla="*/ 163285 w 1363435"/>
              <a:gd name="connsiteY20" fmla="*/ 457200 h 1347107"/>
              <a:gd name="connsiteX21" fmla="*/ 187778 w 1363435"/>
              <a:gd name="connsiteY21" fmla="*/ 465364 h 1347107"/>
              <a:gd name="connsiteX22" fmla="*/ 212271 w 1363435"/>
              <a:gd name="connsiteY22" fmla="*/ 481693 h 1347107"/>
              <a:gd name="connsiteX23" fmla="*/ 244928 w 1363435"/>
              <a:gd name="connsiteY23" fmla="*/ 498022 h 1347107"/>
              <a:gd name="connsiteX24" fmla="*/ 310243 w 1363435"/>
              <a:gd name="connsiteY24" fmla="*/ 571500 h 1347107"/>
              <a:gd name="connsiteX25" fmla="*/ 326571 w 1363435"/>
              <a:gd name="connsiteY25" fmla="*/ 620486 h 1347107"/>
              <a:gd name="connsiteX26" fmla="*/ 334735 w 1363435"/>
              <a:gd name="connsiteY26" fmla="*/ 644979 h 1347107"/>
              <a:gd name="connsiteX27" fmla="*/ 359228 w 1363435"/>
              <a:gd name="connsiteY27" fmla="*/ 726622 h 1347107"/>
              <a:gd name="connsiteX28" fmla="*/ 367393 w 1363435"/>
              <a:gd name="connsiteY28" fmla="*/ 751114 h 1347107"/>
              <a:gd name="connsiteX29" fmla="*/ 375557 w 1363435"/>
              <a:gd name="connsiteY29" fmla="*/ 775607 h 1347107"/>
              <a:gd name="connsiteX30" fmla="*/ 465364 w 1363435"/>
              <a:gd name="connsiteY30" fmla="*/ 791936 h 1347107"/>
              <a:gd name="connsiteX31" fmla="*/ 489857 w 1363435"/>
              <a:gd name="connsiteY31" fmla="*/ 800100 h 1347107"/>
              <a:gd name="connsiteX32" fmla="*/ 473528 w 1363435"/>
              <a:gd name="connsiteY32" fmla="*/ 849086 h 1347107"/>
              <a:gd name="connsiteX33" fmla="*/ 416378 w 1363435"/>
              <a:gd name="connsiteY33" fmla="*/ 947057 h 1347107"/>
              <a:gd name="connsiteX34" fmla="*/ 342900 w 1363435"/>
              <a:gd name="connsiteY34" fmla="*/ 1028700 h 1347107"/>
              <a:gd name="connsiteX35" fmla="*/ 310243 w 1363435"/>
              <a:gd name="connsiteY35" fmla="*/ 1053193 h 1347107"/>
              <a:gd name="connsiteX36" fmla="*/ 261257 w 1363435"/>
              <a:gd name="connsiteY36" fmla="*/ 1085850 h 1347107"/>
              <a:gd name="connsiteX37" fmla="*/ 187778 w 1363435"/>
              <a:gd name="connsiteY37" fmla="*/ 1159329 h 1347107"/>
              <a:gd name="connsiteX38" fmla="*/ 163285 w 1363435"/>
              <a:gd name="connsiteY38" fmla="*/ 1183822 h 1347107"/>
              <a:gd name="connsiteX39" fmla="*/ 106135 w 1363435"/>
              <a:gd name="connsiteY39" fmla="*/ 1200150 h 1347107"/>
              <a:gd name="connsiteX40" fmla="*/ 73478 w 1363435"/>
              <a:gd name="connsiteY40" fmla="*/ 1191986 h 1347107"/>
              <a:gd name="connsiteX41" fmla="*/ 48985 w 1363435"/>
              <a:gd name="connsiteY41" fmla="*/ 1175657 h 1347107"/>
              <a:gd name="connsiteX42" fmla="*/ 16328 w 1363435"/>
              <a:gd name="connsiteY42" fmla="*/ 1183822 h 1347107"/>
              <a:gd name="connsiteX43" fmla="*/ 8164 w 1363435"/>
              <a:gd name="connsiteY43" fmla="*/ 1208314 h 1347107"/>
              <a:gd name="connsiteX44" fmla="*/ 16328 w 1363435"/>
              <a:gd name="connsiteY44" fmla="*/ 1330779 h 1347107"/>
              <a:gd name="connsiteX45" fmla="*/ 40821 w 1363435"/>
              <a:gd name="connsiteY45" fmla="*/ 1338943 h 1347107"/>
              <a:gd name="connsiteX46" fmla="*/ 555171 w 1363435"/>
              <a:gd name="connsiteY46" fmla="*/ 1347107 h 1347107"/>
              <a:gd name="connsiteX47" fmla="*/ 677635 w 1363435"/>
              <a:gd name="connsiteY47" fmla="*/ 1338943 h 1347107"/>
              <a:gd name="connsiteX48" fmla="*/ 702128 w 1363435"/>
              <a:gd name="connsiteY48" fmla="*/ 1330779 h 1347107"/>
              <a:gd name="connsiteX49" fmla="*/ 734785 w 1363435"/>
              <a:gd name="connsiteY49" fmla="*/ 1322614 h 1347107"/>
              <a:gd name="connsiteX50" fmla="*/ 775607 w 1363435"/>
              <a:gd name="connsiteY50" fmla="*/ 1314450 h 1347107"/>
              <a:gd name="connsiteX51" fmla="*/ 840921 w 1363435"/>
              <a:gd name="connsiteY51" fmla="*/ 1298122 h 1347107"/>
              <a:gd name="connsiteX52" fmla="*/ 898071 w 1363435"/>
              <a:gd name="connsiteY52" fmla="*/ 1281793 h 1347107"/>
              <a:gd name="connsiteX53" fmla="*/ 922564 w 1363435"/>
              <a:gd name="connsiteY53" fmla="*/ 1232807 h 1347107"/>
              <a:gd name="connsiteX54" fmla="*/ 971550 w 1363435"/>
              <a:gd name="connsiteY54" fmla="*/ 1183822 h 1347107"/>
              <a:gd name="connsiteX55" fmla="*/ 979714 w 1363435"/>
              <a:gd name="connsiteY55" fmla="*/ 1159329 h 1347107"/>
              <a:gd name="connsiteX56" fmla="*/ 938893 w 1363435"/>
              <a:gd name="connsiteY56" fmla="*/ 1126672 h 1347107"/>
              <a:gd name="connsiteX57" fmla="*/ 873578 w 1363435"/>
              <a:gd name="connsiteY57" fmla="*/ 1085850 h 1347107"/>
              <a:gd name="connsiteX58" fmla="*/ 824593 w 1363435"/>
              <a:gd name="connsiteY58" fmla="*/ 1036864 h 1347107"/>
              <a:gd name="connsiteX59" fmla="*/ 791935 w 1363435"/>
              <a:gd name="connsiteY59" fmla="*/ 987879 h 1347107"/>
              <a:gd name="connsiteX60" fmla="*/ 767443 w 1363435"/>
              <a:gd name="connsiteY60" fmla="*/ 938893 h 1347107"/>
              <a:gd name="connsiteX61" fmla="*/ 742950 w 1363435"/>
              <a:gd name="connsiteY61" fmla="*/ 930729 h 1347107"/>
              <a:gd name="connsiteX62" fmla="*/ 718457 w 1363435"/>
              <a:gd name="connsiteY62" fmla="*/ 914400 h 1347107"/>
              <a:gd name="connsiteX63" fmla="*/ 661307 w 1363435"/>
              <a:gd name="connsiteY63" fmla="*/ 889907 h 1347107"/>
              <a:gd name="connsiteX64" fmla="*/ 644978 w 1363435"/>
              <a:gd name="connsiteY64" fmla="*/ 865414 h 1347107"/>
              <a:gd name="connsiteX65" fmla="*/ 620485 w 1363435"/>
              <a:gd name="connsiteY65" fmla="*/ 849086 h 1347107"/>
              <a:gd name="connsiteX66" fmla="*/ 587828 w 1363435"/>
              <a:gd name="connsiteY66" fmla="*/ 800100 h 1347107"/>
              <a:gd name="connsiteX67" fmla="*/ 563335 w 1363435"/>
              <a:gd name="connsiteY67" fmla="*/ 775607 h 1347107"/>
              <a:gd name="connsiteX68" fmla="*/ 563335 w 1363435"/>
              <a:gd name="connsiteY68" fmla="*/ 710293 h 1347107"/>
              <a:gd name="connsiteX69" fmla="*/ 595993 w 1363435"/>
              <a:gd name="connsiteY69" fmla="*/ 685800 h 1347107"/>
              <a:gd name="connsiteX70" fmla="*/ 644978 w 1363435"/>
              <a:gd name="connsiteY70" fmla="*/ 653143 h 1347107"/>
              <a:gd name="connsiteX71" fmla="*/ 742950 w 1363435"/>
              <a:gd name="connsiteY71" fmla="*/ 644979 h 1347107"/>
              <a:gd name="connsiteX72" fmla="*/ 865414 w 1363435"/>
              <a:gd name="connsiteY72" fmla="*/ 620486 h 1347107"/>
              <a:gd name="connsiteX73" fmla="*/ 889907 w 1363435"/>
              <a:gd name="connsiteY73" fmla="*/ 612322 h 1347107"/>
              <a:gd name="connsiteX74" fmla="*/ 947057 w 1363435"/>
              <a:gd name="connsiteY74" fmla="*/ 587829 h 1347107"/>
              <a:gd name="connsiteX75" fmla="*/ 1020535 w 1363435"/>
              <a:gd name="connsiteY75" fmla="*/ 530679 h 1347107"/>
              <a:gd name="connsiteX76" fmla="*/ 1045028 w 1363435"/>
              <a:gd name="connsiteY76" fmla="*/ 522514 h 1347107"/>
              <a:gd name="connsiteX77" fmla="*/ 1094014 w 1363435"/>
              <a:gd name="connsiteY77" fmla="*/ 489857 h 1347107"/>
              <a:gd name="connsiteX78" fmla="*/ 1126671 w 1363435"/>
              <a:gd name="connsiteY78" fmla="*/ 473529 h 1347107"/>
              <a:gd name="connsiteX79" fmla="*/ 1159328 w 1363435"/>
              <a:gd name="connsiteY79" fmla="*/ 449036 h 1347107"/>
              <a:gd name="connsiteX80" fmla="*/ 1191985 w 1363435"/>
              <a:gd name="connsiteY80" fmla="*/ 432707 h 1347107"/>
              <a:gd name="connsiteX81" fmla="*/ 1224643 w 1363435"/>
              <a:gd name="connsiteY81" fmla="*/ 408214 h 1347107"/>
              <a:gd name="connsiteX82" fmla="*/ 1322614 w 1363435"/>
              <a:gd name="connsiteY82" fmla="*/ 367393 h 1347107"/>
              <a:gd name="connsiteX83" fmla="*/ 1363435 w 1363435"/>
              <a:gd name="connsiteY83" fmla="*/ 351064 h 13471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</a:cxnLst>
            <a:rect l="l" t="t" r="r" b="b"/>
            <a:pathLst>
              <a:path w="1363435" h="1347107">
                <a:moveTo>
                  <a:pt x="1036864" y="0"/>
                </a:moveTo>
                <a:cubicBezTo>
                  <a:pt x="967370" y="18953"/>
                  <a:pt x="948653" y="19613"/>
                  <a:pt x="889907" y="48986"/>
                </a:cubicBezTo>
                <a:cubicBezTo>
                  <a:pt x="870283" y="58798"/>
                  <a:pt x="852381" y="71831"/>
                  <a:pt x="832757" y="81643"/>
                </a:cubicBezTo>
                <a:cubicBezTo>
                  <a:pt x="819649" y="88197"/>
                  <a:pt x="805327" y="92020"/>
                  <a:pt x="791935" y="97972"/>
                </a:cubicBezTo>
                <a:cubicBezTo>
                  <a:pt x="756803" y="113586"/>
                  <a:pt x="757774" y="118531"/>
                  <a:pt x="718457" y="130629"/>
                </a:cubicBezTo>
                <a:cubicBezTo>
                  <a:pt x="697008" y="137229"/>
                  <a:pt x="674433" y="139860"/>
                  <a:pt x="653143" y="146957"/>
                </a:cubicBezTo>
                <a:cubicBezTo>
                  <a:pt x="585901" y="169371"/>
                  <a:pt x="621196" y="160852"/>
                  <a:pt x="547007" y="171450"/>
                </a:cubicBezTo>
                <a:cubicBezTo>
                  <a:pt x="538843" y="174171"/>
                  <a:pt x="530817" y="177350"/>
                  <a:pt x="522514" y="179614"/>
                </a:cubicBezTo>
                <a:cubicBezTo>
                  <a:pt x="500863" y="185519"/>
                  <a:pt x="457200" y="195943"/>
                  <a:pt x="457200" y="195943"/>
                </a:cubicBezTo>
                <a:cubicBezTo>
                  <a:pt x="446314" y="201386"/>
                  <a:pt x="436089" y="208423"/>
                  <a:pt x="424543" y="212272"/>
                </a:cubicBezTo>
                <a:cubicBezTo>
                  <a:pt x="411378" y="216660"/>
                  <a:pt x="397267" y="217426"/>
                  <a:pt x="383721" y="220436"/>
                </a:cubicBezTo>
                <a:cubicBezTo>
                  <a:pt x="372768" y="222870"/>
                  <a:pt x="361853" y="225518"/>
                  <a:pt x="351064" y="228600"/>
                </a:cubicBezTo>
                <a:cubicBezTo>
                  <a:pt x="342789" y="230964"/>
                  <a:pt x="334874" y="234500"/>
                  <a:pt x="326571" y="236764"/>
                </a:cubicBezTo>
                <a:cubicBezTo>
                  <a:pt x="304920" y="242669"/>
                  <a:pt x="282547" y="245997"/>
                  <a:pt x="261257" y="253093"/>
                </a:cubicBezTo>
                <a:cubicBezTo>
                  <a:pt x="202531" y="272667"/>
                  <a:pt x="275868" y="248918"/>
                  <a:pt x="204107" y="269422"/>
                </a:cubicBezTo>
                <a:cubicBezTo>
                  <a:pt x="195832" y="271786"/>
                  <a:pt x="188120" y="276277"/>
                  <a:pt x="179614" y="277586"/>
                </a:cubicBezTo>
                <a:cubicBezTo>
                  <a:pt x="152610" y="281740"/>
                  <a:pt x="20690" y="292190"/>
                  <a:pt x="0" y="293914"/>
                </a:cubicBezTo>
                <a:cubicBezTo>
                  <a:pt x="15157" y="384860"/>
                  <a:pt x="-4208" y="309992"/>
                  <a:pt x="24493" y="367393"/>
                </a:cubicBezTo>
                <a:cubicBezTo>
                  <a:pt x="32176" y="382760"/>
                  <a:pt x="31969" y="405744"/>
                  <a:pt x="48985" y="416379"/>
                </a:cubicBezTo>
                <a:cubicBezTo>
                  <a:pt x="76891" y="433820"/>
                  <a:pt x="101955" y="430120"/>
                  <a:pt x="130628" y="440872"/>
                </a:cubicBezTo>
                <a:cubicBezTo>
                  <a:pt x="142024" y="445145"/>
                  <a:pt x="152099" y="452406"/>
                  <a:pt x="163285" y="457200"/>
                </a:cubicBezTo>
                <a:cubicBezTo>
                  <a:pt x="171195" y="460590"/>
                  <a:pt x="179614" y="462643"/>
                  <a:pt x="187778" y="465364"/>
                </a:cubicBezTo>
                <a:cubicBezTo>
                  <a:pt x="195942" y="470807"/>
                  <a:pt x="203752" y="476825"/>
                  <a:pt x="212271" y="481693"/>
                </a:cubicBezTo>
                <a:cubicBezTo>
                  <a:pt x="222838" y="487731"/>
                  <a:pt x="235424" y="490419"/>
                  <a:pt x="244928" y="498022"/>
                </a:cubicBezTo>
                <a:cubicBezTo>
                  <a:pt x="284875" y="529979"/>
                  <a:pt x="287894" y="537977"/>
                  <a:pt x="310243" y="571500"/>
                </a:cubicBezTo>
                <a:lnTo>
                  <a:pt x="326571" y="620486"/>
                </a:lnTo>
                <a:cubicBezTo>
                  <a:pt x="329292" y="628650"/>
                  <a:pt x="332648" y="636630"/>
                  <a:pt x="334735" y="644979"/>
                </a:cubicBezTo>
                <a:cubicBezTo>
                  <a:pt x="347073" y="694325"/>
                  <a:pt x="339355" y="667004"/>
                  <a:pt x="359228" y="726622"/>
                </a:cubicBezTo>
                <a:lnTo>
                  <a:pt x="367393" y="751114"/>
                </a:lnTo>
                <a:cubicBezTo>
                  <a:pt x="370115" y="759278"/>
                  <a:pt x="367208" y="773520"/>
                  <a:pt x="375557" y="775607"/>
                </a:cubicBezTo>
                <a:cubicBezTo>
                  <a:pt x="426883" y="788440"/>
                  <a:pt x="397106" y="782185"/>
                  <a:pt x="465364" y="791936"/>
                </a:cubicBezTo>
                <a:cubicBezTo>
                  <a:pt x="473528" y="794657"/>
                  <a:pt x="488640" y="791581"/>
                  <a:pt x="489857" y="800100"/>
                </a:cubicBezTo>
                <a:cubicBezTo>
                  <a:pt x="492291" y="817139"/>
                  <a:pt x="481225" y="833691"/>
                  <a:pt x="473528" y="849086"/>
                </a:cubicBezTo>
                <a:cubicBezTo>
                  <a:pt x="427011" y="942120"/>
                  <a:pt x="459822" y="886235"/>
                  <a:pt x="416378" y="947057"/>
                </a:cubicBezTo>
                <a:cubicBezTo>
                  <a:pt x="389270" y="985008"/>
                  <a:pt x="395555" y="989208"/>
                  <a:pt x="342900" y="1028700"/>
                </a:cubicBezTo>
                <a:cubicBezTo>
                  <a:pt x="332014" y="1036864"/>
                  <a:pt x="321390" y="1045390"/>
                  <a:pt x="310243" y="1053193"/>
                </a:cubicBezTo>
                <a:cubicBezTo>
                  <a:pt x="294166" y="1064447"/>
                  <a:pt x="275134" y="1071973"/>
                  <a:pt x="261257" y="1085850"/>
                </a:cubicBezTo>
                <a:lnTo>
                  <a:pt x="187778" y="1159329"/>
                </a:lnTo>
                <a:cubicBezTo>
                  <a:pt x="179614" y="1167493"/>
                  <a:pt x="174486" y="1181022"/>
                  <a:pt x="163285" y="1183822"/>
                </a:cubicBezTo>
                <a:cubicBezTo>
                  <a:pt x="122279" y="1194073"/>
                  <a:pt x="141273" y="1188438"/>
                  <a:pt x="106135" y="1200150"/>
                </a:cubicBezTo>
                <a:cubicBezTo>
                  <a:pt x="95249" y="1197429"/>
                  <a:pt x="83791" y="1196406"/>
                  <a:pt x="73478" y="1191986"/>
                </a:cubicBezTo>
                <a:cubicBezTo>
                  <a:pt x="64459" y="1188121"/>
                  <a:pt x="58699" y="1177045"/>
                  <a:pt x="48985" y="1175657"/>
                </a:cubicBezTo>
                <a:cubicBezTo>
                  <a:pt x="37877" y="1174070"/>
                  <a:pt x="27214" y="1181100"/>
                  <a:pt x="16328" y="1183822"/>
                </a:cubicBezTo>
                <a:cubicBezTo>
                  <a:pt x="13607" y="1191986"/>
                  <a:pt x="8164" y="1199708"/>
                  <a:pt x="8164" y="1208314"/>
                </a:cubicBezTo>
                <a:cubicBezTo>
                  <a:pt x="8164" y="1249226"/>
                  <a:pt x="6405" y="1291088"/>
                  <a:pt x="16328" y="1330779"/>
                </a:cubicBezTo>
                <a:cubicBezTo>
                  <a:pt x="18415" y="1339128"/>
                  <a:pt x="32219" y="1338682"/>
                  <a:pt x="40821" y="1338943"/>
                </a:cubicBezTo>
                <a:cubicBezTo>
                  <a:pt x="212214" y="1344137"/>
                  <a:pt x="383721" y="1344386"/>
                  <a:pt x="555171" y="1347107"/>
                </a:cubicBezTo>
                <a:cubicBezTo>
                  <a:pt x="595992" y="1344386"/>
                  <a:pt x="636973" y="1343461"/>
                  <a:pt x="677635" y="1338943"/>
                </a:cubicBezTo>
                <a:cubicBezTo>
                  <a:pt x="686188" y="1337993"/>
                  <a:pt x="693853" y="1333143"/>
                  <a:pt x="702128" y="1330779"/>
                </a:cubicBezTo>
                <a:cubicBezTo>
                  <a:pt x="712917" y="1327696"/>
                  <a:pt x="723831" y="1325048"/>
                  <a:pt x="734785" y="1322614"/>
                </a:cubicBezTo>
                <a:cubicBezTo>
                  <a:pt x="748331" y="1319604"/>
                  <a:pt x="762086" y="1317570"/>
                  <a:pt x="775607" y="1314450"/>
                </a:cubicBezTo>
                <a:cubicBezTo>
                  <a:pt x="797474" y="1309404"/>
                  <a:pt x="819150" y="1303565"/>
                  <a:pt x="840921" y="1298122"/>
                </a:cubicBezTo>
                <a:cubicBezTo>
                  <a:pt x="881917" y="1287873"/>
                  <a:pt x="862941" y="1293503"/>
                  <a:pt x="898071" y="1281793"/>
                </a:cubicBezTo>
                <a:cubicBezTo>
                  <a:pt x="905637" y="1259095"/>
                  <a:pt x="905681" y="1251800"/>
                  <a:pt x="922564" y="1232807"/>
                </a:cubicBezTo>
                <a:cubicBezTo>
                  <a:pt x="937906" y="1215548"/>
                  <a:pt x="971550" y="1183822"/>
                  <a:pt x="971550" y="1183822"/>
                </a:cubicBezTo>
                <a:cubicBezTo>
                  <a:pt x="974271" y="1175658"/>
                  <a:pt x="981129" y="1167818"/>
                  <a:pt x="979714" y="1159329"/>
                </a:cubicBezTo>
                <a:cubicBezTo>
                  <a:pt x="974997" y="1131027"/>
                  <a:pt x="958324" y="1134999"/>
                  <a:pt x="938893" y="1126672"/>
                </a:cubicBezTo>
                <a:cubicBezTo>
                  <a:pt x="912922" y="1115541"/>
                  <a:pt x="894889" y="1105030"/>
                  <a:pt x="873578" y="1085850"/>
                </a:cubicBezTo>
                <a:cubicBezTo>
                  <a:pt x="856414" y="1070402"/>
                  <a:pt x="837402" y="1056077"/>
                  <a:pt x="824593" y="1036864"/>
                </a:cubicBezTo>
                <a:lnTo>
                  <a:pt x="791935" y="987879"/>
                </a:lnTo>
                <a:cubicBezTo>
                  <a:pt x="786557" y="971745"/>
                  <a:pt x="781830" y="950403"/>
                  <a:pt x="767443" y="938893"/>
                </a:cubicBezTo>
                <a:cubicBezTo>
                  <a:pt x="760723" y="933517"/>
                  <a:pt x="751114" y="933450"/>
                  <a:pt x="742950" y="930729"/>
                </a:cubicBezTo>
                <a:cubicBezTo>
                  <a:pt x="734786" y="925286"/>
                  <a:pt x="727476" y="918265"/>
                  <a:pt x="718457" y="914400"/>
                </a:cubicBezTo>
                <a:cubicBezTo>
                  <a:pt x="644648" y="882767"/>
                  <a:pt x="722799" y="930902"/>
                  <a:pt x="661307" y="889907"/>
                </a:cubicBezTo>
                <a:cubicBezTo>
                  <a:pt x="655864" y="881743"/>
                  <a:pt x="651916" y="872352"/>
                  <a:pt x="644978" y="865414"/>
                </a:cubicBezTo>
                <a:cubicBezTo>
                  <a:pt x="638040" y="858476"/>
                  <a:pt x="626946" y="856470"/>
                  <a:pt x="620485" y="849086"/>
                </a:cubicBezTo>
                <a:cubicBezTo>
                  <a:pt x="607562" y="834317"/>
                  <a:pt x="601705" y="813977"/>
                  <a:pt x="587828" y="800100"/>
                </a:cubicBezTo>
                <a:lnTo>
                  <a:pt x="563335" y="775607"/>
                </a:lnTo>
                <a:cubicBezTo>
                  <a:pt x="555299" y="751498"/>
                  <a:pt x="546201" y="737706"/>
                  <a:pt x="563335" y="710293"/>
                </a:cubicBezTo>
                <a:cubicBezTo>
                  <a:pt x="570547" y="698754"/>
                  <a:pt x="584845" y="693603"/>
                  <a:pt x="595993" y="685800"/>
                </a:cubicBezTo>
                <a:cubicBezTo>
                  <a:pt x="612070" y="674546"/>
                  <a:pt x="625422" y="654773"/>
                  <a:pt x="644978" y="653143"/>
                </a:cubicBezTo>
                <a:lnTo>
                  <a:pt x="742950" y="644979"/>
                </a:lnTo>
                <a:cubicBezTo>
                  <a:pt x="783989" y="638139"/>
                  <a:pt x="825322" y="631940"/>
                  <a:pt x="865414" y="620486"/>
                </a:cubicBezTo>
                <a:cubicBezTo>
                  <a:pt x="873689" y="618122"/>
                  <a:pt x="881743" y="615043"/>
                  <a:pt x="889907" y="612322"/>
                </a:cubicBezTo>
                <a:cubicBezTo>
                  <a:pt x="979054" y="552889"/>
                  <a:pt x="841623" y="640545"/>
                  <a:pt x="947057" y="587829"/>
                </a:cubicBezTo>
                <a:cubicBezTo>
                  <a:pt x="1077478" y="522619"/>
                  <a:pt x="939907" y="584433"/>
                  <a:pt x="1020535" y="530679"/>
                </a:cubicBezTo>
                <a:cubicBezTo>
                  <a:pt x="1027696" y="525905"/>
                  <a:pt x="1037505" y="526693"/>
                  <a:pt x="1045028" y="522514"/>
                </a:cubicBezTo>
                <a:cubicBezTo>
                  <a:pt x="1062183" y="512983"/>
                  <a:pt x="1076461" y="498633"/>
                  <a:pt x="1094014" y="489857"/>
                </a:cubicBezTo>
                <a:cubicBezTo>
                  <a:pt x="1104900" y="484414"/>
                  <a:pt x="1116350" y="479979"/>
                  <a:pt x="1126671" y="473529"/>
                </a:cubicBezTo>
                <a:cubicBezTo>
                  <a:pt x="1138210" y="466317"/>
                  <a:pt x="1147789" y="456248"/>
                  <a:pt x="1159328" y="449036"/>
                </a:cubicBezTo>
                <a:cubicBezTo>
                  <a:pt x="1169649" y="442585"/>
                  <a:pt x="1181664" y="439157"/>
                  <a:pt x="1191985" y="432707"/>
                </a:cubicBezTo>
                <a:cubicBezTo>
                  <a:pt x="1203524" y="425495"/>
                  <a:pt x="1212889" y="415070"/>
                  <a:pt x="1224643" y="408214"/>
                </a:cubicBezTo>
                <a:cubicBezTo>
                  <a:pt x="1281157" y="375248"/>
                  <a:pt x="1275026" y="379290"/>
                  <a:pt x="1322614" y="367393"/>
                </a:cubicBezTo>
                <a:cubicBezTo>
                  <a:pt x="1357705" y="349847"/>
                  <a:pt x="1343100" y="351064"/>
                  <a:pt x="1363435" y="351064"/>
                </a:cubicBezTo>
              </a:path>
            </a:pathLst>
          </a:custGeom>
          <a:noFill/>
          <a:ln w="38100">
            <a:solidFill>
              <a:srgbClr val="FF0000"/>
            </a:solidFill>
            <a:prstDash val="soli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56332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olorful lines and dots&#10;&#10;Description automatically generated">
            <a:extLst>
              <a:ext uri="{FF2B5EF4-FFF2-40B4-BE49-F238E27FC236}">
                <a16:creationId xmlns:a16="http://schemas.microsoft.com/office/drawing/2014/main" id="{A26E8233-DA43-C036-02DE-8E268135FE4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532"/>
          <a:stretch/>
        </p:blipFill>
        <p:spPr>
          <a:xfrm>
            <a:off x="3076379" y="12032"/>
            <a:ext cx="5068999" cy="5517744"/>
          </a:xfrm>
          <a:prstGeom prst="rect">
            <a:avLst/>
          </a:prstGeom>
        </p:spPr>
      </p:pic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SKATER REGRESSION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624D8-7196-B45C-5B8A-667AA2589B7F}"/>
              </a:ext>
            </a:extLst>
          </p:cNvPr>
          <p:cNvSpPr txBox="1"/>
          <p:nvPr/>
        </p:nvSpPr>
        <p:spPr>
          <a:xfrm>
            <a:off x="437759" y="3720032"/>
            <a:ext cx="445909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MST Blues</a:t>
            </a: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finnicky in CV</a:t>
            </a: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no total order</a:t>
            </a: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can’t do out of sample</a:t>
            </a:r>
          </a:p>
        </p:txBody>
      </p:sp>
    </p:spTree>
    <p:extLst>
      <p:ext uri="{BB962C8B-B14F-4D97-AF65-F5344CB8AC3E}">
        <p14:creationId xmlns:p14="http://schemas.microsoft.com/office/powerpoint/2010/main" val="31629139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MST CHANGES DRAMATICALLY UNDER CV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2738017A-C520-BDE6-F668-2E347B798D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5328"/>
          <a:stretch/>
        </p:blipFill>
        <p:spPr>
          <a:xfrm>
            <a:off x="3075317" y="0"/>
            <a:ext cx="5045999" cy="5502682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FC624D8-7196-B45C-5B8A-667AA2589B7F}"/>
              </a:ext>
            </a:extLst>
          </p:cNvPr>
          <p:cNvSpPr txBox="1"/>
          <p:nvPr/>
        </p:nvSpPr>
        <p:spPr>
          <a:xfrm>
            <a:off x="437759" y="3708000"/>
            <a:ext cx="445909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MST Blues</a:t>
            </a: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finnicky in CV</a:t>
            </a:r>
          </a:p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F Pro Thin" pitchFamily="2" charset="0"/>
                <a:ea typeface="SF Pro Thin" pitchFamily="2" charset="0"/>
                <a:cs typeface="SF Pro Thin" pitchFamily="2" charset="0"/>
              </a:rPr>
              <a:t>- no total order</a:t>
            </a:r>
          </a:p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F Pro Thin" pitchFamily="2" charset="0"/>
                <a:ea typeface="SF Pro Thin" pitchFamily="2" charset="0"/>
                <a:cs typeface="SF Pro Thin" pitchFamily="2" charset="0"/>
              </a:rPr>
              <a:t>- can’t do out of sample</a:t>
            </a:r>
          </a:p>
        </p:txBody>
      </p:sp>
    </p:spTree>
    <p:extLst>
      <p:ext uri="{BB962C8B-B14F-4D97-AF65-F5344CB8AC3E}">
        <p14:creationId xmlns:p14="http://schemas.microsoft.com/office/powerpoint/2010/main" val="26311778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B3B6C81A-8ED8-6374-ADA0-0BB2A8BCFBD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194" b="4524"/>
          <a:stretch/>
        </p:blipFill>
        <p:spPr>
          <a:xfrm>
            <a:off x="3043991" y="90350"/>
            <a:ext cx="5073858" cy="5451872"/>
          </a:xfrm>
          <a:prstGeom prst="rect">
            <a:avLst/>
          </a:prstGeom>
        </p:spPr>
      </p:pic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TREE ADJACENCY IS NOT FULL SIMILARITY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624D8-7196-B45C-5B8A-667AA2589B7F}"/>
              </a:ext>
            </a:extLst>
          </p:cNvPr>
          <p:cNvSpPr txBox="1"/>
          <p:nvPr/>
        </p:nvSpPr>
        <p:spPr>
          <a:xfrm>
            <a:off x="437759" y="3708000"/>
            <a:ext cx="445909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MST Blues</a:t>
            </a:r>
          </a:p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F Pro Thin" pitchFamily="2" charset="0"/>
                <a:ea typeface="SF Pro Thin" pitchFamily="2" charset="0"/>
                <a:cs typeface="SF Pro Thin" pitchFamily="2" charset="0"/>
              </a:rPr>
              <a:t>- finnicky in CV</a:t>
            </a: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no total order</a:t>
            </a:r>
          </a:p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F Pro Thin" pitchFamily="2" charset="0"/>
                <a:ea typeface="SF Pro Thin" pitchFamily="2" charset="0"/>
                <a:cs typeface="SF Pro Thin" pitchFamily="2" charset="0"/>
              </a:rPr>
              <a:t>- can’t do out of sample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C486E7-F1C2-5EAA-238D-25D6A114BD9A}"/>
              </a:ext>
            </a:extLst>
          </p:cNvPr>
          <p:cNvSpPr txBox="1"/>
          <p:nvPr/>
        </p:nvSpPr>
        <p:spPr>
          <a:xfrm>
            <a:off x="7735384" y="2069432"/>
            <a:ext cx="202222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Distant in some splits, neighbors in others!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54D07474-F857-E41B-205D-A2806EEC3B5B}"/>
              </a:ext>
            </a:extLst>
          </p:cNvPr>
          <p:cNvCxnSpPr>
            <a:cxnSpLocks/>
          </p:cNvCxnSpPr>
          <p:nvPr/>
        </p:nvCxnSpPr>
        <p:spPr>
          <a:xfrm flipH="1">
            <a:off x="5702968" y="2577263"/>
            <a:ext cx="2032416" cy="1056274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22A54145-1902-89EF-D769-E91EAA3C5787}"/>
              </a:ext>
            </a:extLst>
          </p:cNvPr>
          <p:cNvCxnSpPr>
            <a:cxnSpLocks/>
            <a:stCxn id="12" idx="1"/>
          </p:cNvCxnSpPr>
          <p:nvPr/>
        </p:nvCxnSpPr>
        <p:spPr>
          <a:xfrm flipH="1">
            <a:off x="5702968" y="2577264"/>
            <a:ext cx="2032416" cy="1850357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659193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Shape 1"/>
          <p:cNvSpPr txBox="1"/>
          <p:nvPr/>
        </p:nvSpPr>
        <p:spPr>
          <a:xfrm>
            <a:off x="504492" y="544432"/>
            <a:ext cx="9071640" cy="4103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r>
              <a:rPr lang="en-US" sz="4000" b="1" strike="noStrike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CLUSTERING REGRESSION</a:t>
            </a:r>
          </a:p>
          <a:p>
            <a:endParaRPr lang="en-US" sz="4000" b="1" spc="-1" dirty="0"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GEOGRAPHICAL CLUSTER-REG</a:t>
            </a:r>
          </a:p>
          <a:p>
            <a:endParaRPr lang="en-US" sz="4000" b="1" spc="-1" dirty="0"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UNDERSTANDING QUADTREES</a:t>
            </a:r>
          </a:p>
          <a:p>
            <a:endParaRPr lang="en-US" sz="4000" b="1" spc="-1" dirty="0"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APPLYING QUADTREE REGRESSION</a:t>
            </a:r>
          </a:p>
        </p:txBody>
      </p:sp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THE SUPERVISED QUADTREE</a:t>
            </a:r>
          </a:p>
        </p:txBody>
      </p:sp>
    </p:spTree>
    <p:extLst>
      <p:ext uri="{BB962C8B-B14F-4D97-AF65-F5344CB8AC3E}">
        <p14:creationId xmlns:p14="http://schemas.microsoft.com/office/powerpoint/2010/main" val="42439609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Picture 18">
            <a:extLst>
              <a:ext uri="{FF2B5EF4-FFF2-40B4-BE49-F238E27FC236}">
                <a16:creationId xmlns:a16="http://schemas.microsoft.com/office/drawing/2014/main" id="{99A9F23B-E04B-968D-EEC9-DD1FEAC1E92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0" b="5478"/>
          <a:stretch/>
        </p:blipFill>
        <p:spPr>
          <a:xfrm>
            <a:off x="3040521" y="90350"/>
            <a:ext cx="5073461" cy="5391712"/>
          </a:xfrm>
          <a:prstGeom prst="rect">
            <a:avLst/>
          </a:prstGeom>
        </p:spPr>
      </p:pic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ITERATIVE MST IS NOT FULL MST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FC624D8-7196-B45C-5B8A-667AA2589B7F}"/>
              </a:ext>
            </a:extLst>
          </p:cNvPr>
          <p:cNvSpPr txBox="1"/>
          <p:nvPr/>
        </p:nvSpPr>
        <p:spPr>
          <a:xfrm>
            <a:off x="437759" y="3708000"/>
            <a:ext cx="4459095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MST Blues</a:t>
            </a:r>
          </a:p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F Pro Thin" pitchFamily="2" charset="0"/>
                <a:ea typeface="SF Pro Thin" pitchFamily="2" charset="0"/>
                <a:cs typeface="SF Pro Thin" pitchFamily="2" charset="0"/>
              </a:rPr>
              <a:t>- finnicky in CV</a:t>
            </a:r>
          </a:p>
          <a:p>
            <a:r>
              <a:rPr lang="en-US" sz="2800" dirty="0">
                <a:solidFill>
                  <a:schemeClr val="bg1">
                    <a:lumMod val="65000"/>
                  </a:schemeClr>
                </a:solidFill>
                <a:latin typeface="SF Pro Thin" pitchFamily="2" charset="0"/>
                <a:ea typeface="SF Pro Thin" pitchFamily="2" charset="0"/>
                <a:cs typeface="SF Pro Thin" pitchFamily="2" charset="0"/>
              </a:rPr>
              <a:t>- no total order</a:t>
            </a: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can’t do out of sample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EA352FC1-FEA6-09CE-7376-DA9F1E59F173}"/>
              </a:ext>
            </a:extLst>
          </p:cNvPr>
          <p:cNvCxnSpPr>
            <a:cxnSpLocks/>
          </p:cNvCxnSpPr>
          <p:nvPr/>
        </p:nvCxnSpPr>
        <p:spPr>
          <a:xfrm flipH="1">
            <a:off x="5402179" y="3150394"/>
            <a:ext cx="2300382" cy="707628"/>
          </a:xfrm>
          <a:prstGeom prst="straightConnector1">
            <a:avLst/>
          </a:prstGeom>
          <a:ln w="50800"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sp>
        <p:nvSpPr>
          <p:cNvPr id="11" name="Oval 10">
            <a:extLst>
              <a:ext uri="{FF2B5EF4-FFF2-40B4-BE49-F238E27FC236}">
                <a16:creationId xmlns:a16="http://schemas.microsoft.com/office/drawing/2014/main" id="{385ABBE2-349F-39DE-B651-06FA35CD67AF}"/>
              </a:ext>
            </a:extLst>
          </p:cNvPr>
          <p:cNvSpPr/>
          <p:nvPr/>
        </p:nvSpPr>
        <p:spPr>
          <a:xfrm>
            <a:off x="5088439" y="3858022"/>
            <a:ext cx="180474" cy="180474"/>
          </a:xfrm>
          <a:prstGeom prst="ellips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8B074C9-F69F-A4E7-A06C-C32CCA190718}"/>
              </a:ext>
            </a:extLst>
          </p:cNvPr>
          <p:cNvSpPr txBox="1"/>
          <p:nvPr/>
        </p:nvSpPr>
        <p:spPr>
          <a:xfrm>
            <a:off x="7702561" y="2760355"/>
            <a:ext cx="202222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To whom should this connect? </a:t>
            </a:r>
          </a:p>
        </p:txBody>
      </p:sp>
    </p:spTree>
    <p:extLst>
      <p:ext uri="{BB962C8B-B14F-4D97-AF65-F5344CB8AC3E}">
        <p14:creationId xmlns:p14="http://schemas.microsoft.com/office/powerpoint/2010/main" val="29348652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Shape 1"/>
          <p:cNvSpPr txBox="1"/>
          <p:nvPr/>
        </p:nvSpPr>
        <p:spPr>
          <a:xfrm>
            <a:off x="504492" y="544432"/>
            <a:ext cx="9071640" cy="4103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r>
              <a:rPr lang="en-US" sz="4000" b="1" strike="noStrike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CLUSTERING REGRESSION</a:t>
            </a: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jointly solving clustering and regression</a:t>
            </a:r>
            <a:endParaRPr lang="en-US" sz="4000" b="1" spc="-1" dirty="0">
              <a:solidFill>
                <a:schemeClr val="bg1">
                  <a:lumMod val="75000"/>
                </a:schemeClr>
              </a:solidFill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trike="noStrike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GEOGRAPHICAL CLUSTER-REG</a:t>
            </a: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jointly solving clustering and regression</a:t>
            </a:r>
            <a:endParaRPr lang="en-US" sz="4000" b="1" spc="-1" dirty="0">
              <a:solidFill>
                <a:schemeClr val="bg1">
                  <a:lumMod val="75000"/>
                </a:schemeClr>
              </a:solidFill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UNDERSTANDING QUADTREES</a:t>
            </a: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spatial splits for spatial fits</a:t>
            </a: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APPLYING QUADTREE REGRESSION</a:t>
            </a:r>
          </a:p>
        </p:txBody>
      </p:sp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THE SUPERVISED QUADTREE</a:t>
            </a:r>
          </a:p>
        </p:txBody>
      </p:sp>
    </p:spTree>
    <p:extLst>
      <p:ext uri="{BB962C8B-B14F-4D97-AF65-F5344CB8AC3E}">
        <p14:creationId xmlns:p14="http://schemas.microsoft.com/office/powerpoint/2010/main" val="21247725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QUADTREES IN IMAGE COMPRESSION</a:t>
            </a:r>
          </a:p>
        </p:txBody>
      </p:sp>
      <p:pic>
        <p:nvPicPr>
          <p:cNvPr id="3" name="Picture 2" descr="A close up of a color palette&#10;&#10;Description automatically generated">
            <a:extLst>
              <a:ext uri="{FF2B5EF4-FFF2-40B4-BE49-F238E27FC236}">
                <a16:creationId xmlns:a16="http://schemas.microsoft.com/office/drawing/2014/main" id="{BA7AFA8E-0026-9D1F-15DF-8D428B168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54" y="206500"/>
            <a:ext cx="9536116" cy="4768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140477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SPEND DETAIL WHERE ITS NEEDED MOST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3" name="Picture 2" descr="A close up of a color palette&#10;&#10;Description automatically generated">
            <a:extLst>
              <a:ext uri="{FF2B5EF4-FFF2-40B4-BE49-F238E27FC236}">
                <a16:creationId xmlns:a16="http://schemas.microsoft.com/office/drawing/2014/main" id="{BA7AFA8E-0026-9D1F-15DF-8D428B168E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254" y="206500"/>
            <a:ext cx="9536116" cy="4768058"/>
          </a:xfrm>
          <a:prstGeom prst="rect">
            <a:avLst/>
          </a:prstGeom>
        </p:spPr>
      </p:pic>
      <p:sp>
        <p:nvSpPr>
          <p:cNvPr id="4" name="5-point Star 3">
            <a:extLst>
              <a:ext uri="{FF2B5EF4-FFF2-40B4-BE49-F238E27FC236}">
                <a16:creationId xmlns:a16="http://schemas.microsoft.com/office/drawing/2014/main" id="{E3A64C40-2DA1-0FD9-71A5-FAB02516C60D}"/>
              </a:ext>
            </a:extLst>
          </p:cNvPr>
          <p:cNvSpPr/>
          <p:nvPr/>
        </p:nvSpPr>
        <p:spPr>
          <a:xfrm>
            <a:off x="3012141" y="3251200"/>
            <a:ext cx="161365" cy="161365"/>
          </a:xfrm>
          <a:prstGeom prst="star5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40201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THE SUPERVISED QUADTREE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93CE3A-DBE4-93FA-98DA-97E7239BA75A}"/>
              </a:ext>
            </a:extLst>
          </p:cNvPr>
          <p:cNvSpPr txBox="1"/>
          <p:nvPr/>
        </p:nvSpPr>
        <p:spPr>
          <a:xfrm>
            <a:off x="657411" y="412376"/>
            <a:ext cx="8881035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0. INITIALIZE</a:t>
            </a:r>
          </a:p>
          <a:p>
            <a:endParaRPr lang="en-US" sz="4000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pPr marL="342900" indent="-342900">
              <a:buAutoNum type="arabicPeriod"/>
            </a:pPr>
            <a:r>
              <a:rPr lang="en-US" sz="40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 SPLIT</a:t>
            </a:r>
          </a:p>
          <a:p>
            <a:pPr marL="342900" indent="-342900">
              <a:buAutoNum type="arabicPeriod"/>
            </a:pPr>
            <a:endParaRPr lang="en-US" sz="4000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r>
              <a:rPr lang="en-US" sz="40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2. PRUNE</a:t>
            </a:r>
          </a:p>
          <a:p>
            <a:endParaRPr lang="en-US" sz="4000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r>
              <a:rPr lang="en-US" sz="40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3. FINALIZE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A400A34-815A-0958-D2A4-8B564973FD5A}"/>
              </a:ext>
            </a:extLst>
          </p:cNvPr>
          <p:cNvSpPr txBox="1"/>
          <p:nvPr/>
        </p:nvSpPr>
        <p:spPr>
          <a:xfrm>
            <a:off x="1328351" y="1105930"/>
            <a:ext cx="78094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Fit a global model across all observations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63E5742-5F5D-5F83-A21F-1A556C91717D}"/>
              </a:ext>
            </a:extLst>
          </p:cNvPr>
          <p:cNvSpPr txBox="1"/>
          <p:nvPr/>
        </p:nvSpPr>
        <p:spPr>
          <a:xfrm>
            <a:off x="1328351" y="2382145"/>
            <a:ext cx="8038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Recursively find quadrants where local is improves on global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1055A1-86E3-7465-127D-EE0E5DC750B5}"/>
              </a:ext>
            </a:extLst>
          </p:cNvPr>
          <p:cNvSpPr txBox="1"/>
          <p:nvPr/>
        </p:nvSpPr>
        <p:spPr>
          <a:xfrm>
            <a:off x="1328350" y="3537364"/>
            <a:ext cx="8038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After, “roll up” useless </a:t>
            </a:r>
            <a:r>
              <a:rPr lang="en-US" sz="24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leaf:feature</a:t>
            </a:r>
            <a:r>
              <a:rPr lang="en-US" sz="24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interactions depth-first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9D2D41E-4298-860C-2F14-73FDB88C48DF}"/>
              </a:ext>
            </a:extLst>
          </p:cNvPr>
          <p:cNvSpPr txBox="1"/>
          <p:nvPr/>
        </p:nvSpPr>
        <p:spPr>
          <a:xfrm>
            <a:off x="1328349" y="4813579"/>
            <a:ext cx="803807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Interpret the pruned global model as you need</a:t>
            </a:r>
          </a:p>
        </p:txBody>
      </p:sp>
    </p:spTree>
    <p:extLst>
      <p:ext uri="{BB962C8B-B14F-4D97-AF65-F5344CB8AC3E}">
        <p14:creationId xmlns:p14="http://schemas.microsoft.com/office/powerpoint/2010/main" val="6664913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6" name="Picture 5" descr="A red dots on a white background&#10;&#10;Description automatically generated">
            <a:extLst>
              <a:ext uri="{FF2B5EF4-FFF2-40B4-BE49-F238E27FC236}">
                <a16:creationId xmlns:a16="http://schemas.microsoft.com/office/drawing/2014/main" id="{539EAE1D-B8DA-641E-8627-60FC36ECA4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4" b="6128"/>
          <a:stretch/>
        </p:blipFill>
        <p:spPr>
          <a:xfrm>
            <a:off x="2087562" y="0"/>
            <a:ext cx="5905500" cy="5398862"/>
          </a:xfrm>
          <a:prstGeom prst="rect">
            <a:avLst/>
          </a:prstGeom>
        </p:spPr>
      </p:pic>
      <p:pic>
        <p:nvPicPr>
          <p:cNvPr id="8" name="Picture 7" descr="A red and white grid&#10;&#10;Description automatically generated">
            <a:extLst>
              <a:ext uri="{FF2B5EF4-FFF2-40B4-BE49-F238E27FC236}">
                <a16:creationId xmlns:a16="http://schemas.microsoft.com/office/drawing/2014/main" id="{29218003-CD7B-D698-772B-E455F52081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9C70451A-667E-8318-C754-F1BC77BE2FFA}"/>
              </a:ext>
            </a:extLst>
          </p:cNvPr>
          <p:cNvSpPr/>
          <p:nvPr/>
        </p:nvSpPr>
        <p:spPr>
          <a:xfrm>
            <a:off x="8767017" y="508254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E2FBAB-A036-E9D4-A574-E16986851A08}"/>
              </a:ext>
            </a:extLst>
          </p:cNvPr>
          <p:cNvSpPr txBox="1"/>
          <p:nvPr/>
        </p:nvSpPr>
        <p:spPr>
          <a:xfrm>
            <a:off x="2564026" y="166817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56951862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6" name="Picture 5" descr="A red dots on a white background&#10;&#10;Description automatically generated">
            <a:extLst>
              <a:ext uri="{FF2B5EF4-FFF2-40B4-BE49-F238E27FC236}">
                <a16:creationId xmlns:a16="http://schemas.microsoft.com/office/drawing/2014/main" id="{539EAE1D-B8DA-641E-8627-60FC36ECA49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064" b="6128"/>
          <a:stretch/>
        </p:blipFill>
        <p:spPr>
          <a:xfrm>
            <a:off x="2087562" y="0"/>
            <a:ext cx="5905500" cy="5398862"/>
          </a:xfrm>
          <a:prstGeom prst="rect">
            <a:avLst/>
          </a:prstGeom>
        </p:spPr>
      </p:pic>
      <p:pic>
        <p:nvPicPr>
          <p:cNvPr id="8" name="Picture 7" descr="A red and white grid&#10;&#10;Description automatically generated">
            <a:extLst>
              <a:ext uri="{FF2B5EF4-FFF2-40B4-BE49-F238E27FC236}">
                <a16:creationId xmlns:a16="http://schemas.microsoft.com/office/drawing/2014/main" id="{29218003-CD7B-D698-772B-E455F52081CF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9" name="Left Arrow 8">
            <a:extLst>
              <a:ext uri="{FF2B5EF4-FFF2-40B4-BE49-F238E27FC236}">
                <a16:creationId xmlns:a16="http://schemas.microsoft.com/office/drawing/2014/main" id="{9C70451A-667E-8318-C754-F1BC77BE2FFA}"/>
              </a:ext>
            </a:extLst>
          </p:cNvPr>
          <p:cNvSpPr/>
          <p:nvPr/>
        </p:nvSpPr>
        <p:spPr>
          <a:xfrm>
            <a:off x="8767017" y="508254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BE2FBAB-A036-E9D4-A574-E16986851A08}"/>
              </a:ext>
            </a:extLst>
          </p:cNvPr>
          <p:cNvSpPr txBox="1"/>
          <p:nvPr/>
        </p:nvSpPr>
        <p:spPr>
          <a:xfrm>
            <a:off x="2564026" y="166817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0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5152E61C-41C9-39B8-249B-42AD22AB5C1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51500990"/>
              </p:ext>
            </p:extLst>
          </p:nvPr>
        </p:nvGraphicFramePr>
        <p:xfrm>
          <a:off x="247423" y="166817"/>
          <a:ext cx="1513340" cy="292608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756670">
                  <a:extLst>
                    <a:ext uri="{9D8B030D-6E8A-4147-A177-3AD203B41FA5}">
                      <a16:colId xmlns:a16="http://schemas.microsoft.com/office/drawing/2014/main" val="2584163617"/>
                    </a:ext>
                  </a:extLst>
                </a:gridCol>
                <a:gridCol w="756670">
                  <a:extLst>
                    <a:ext uri="{9D8B030D-6E8A-4147-A177-3AD203B41FA5}">
                      <a16:colId xmlns:a16="http://schemas.microsoft.com/office/drawing/2014/main" val="1446860707"/>
                    </a:ext>
                  </a:extLst>
                </a:gridCol>
              </a:tblGrid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093181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30572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08263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092309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756936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268852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26018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50411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2092579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3" name="Picture 2" descr="A screen shot of a diagram&#10;&#10;Description automatically generated">
            <a:extLst>
              <a:ext uri="{FF2B5EF4-FFF2-40B4-BE49-F238E27FC236}">
                <a16:creationId xmlns:a16="http://schemas.microsoft.com/office/drawing/2014/main" id="{89CC8CCE-832C-80BF-2A5A-A8E5ECB40F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3" b="5523"/>
          <a:stretch/>
        </p:blipFill>
        <p:spPr>
          <a:xfrm>
            <a:off x="2080260" y="26693"/>
            <a:ext cx="5928360" cy="5413988"/>
          </a:xfrm>
          <a:prstGeom prst="rect">
            <a:avLst/>
          </a:prstGeom>
        </p:spPr>
      </p:pic>
      <p:pic>
        <p:nvPicPr>
          <p:cNvPr id="4" name="Picture 3" descr="A red and white grid&#10;&#10;Description automatically generated">
            <a:extLst>
              <a:ext uri="{FF2B5EF4-FFF2-40B4-BE49-F238E27FC236}">
                <a16:creationId xmlns:a16="http://schemas.microsoft.com/office/drawing/2014/main" id="{A90F7AA8-6677-A203-E03B-268F69F8CE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6" name="Left Arrow 5">
            <a:extLst>
              <a:ext uri="{FF2B5EF4-FFF2-40B4-BE49-F238E27FC236}">
                <a16:creationId xmlns:a16="http://schemas.microsoft.com/office/drawing/2014/main" id="{F8EA7525-EC2E-1288-4C53-A82821F1C123}"/>
              </a:ext>
            </a:extLst>
          </p:cNvPr>
          <p:cNvSpPr/>
          <p:nvPr/>
        </p:nvSpPr>
        <p:spPr>
          <a:xfrm>
            <a:off x="8767017" y="431292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04442A-8CC8-EC5C-9297-12A637CBB902}"/>
              </a:ext>
            </a:extLst>
          </p:cNvPr>
          <p:cNvSpPr txBox="1"/>
          <p:nvPr/>
        </p:nvSpPr>
        <p:spPr>
          <a:xfrm>
            <a:off x="5040312" y="86654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BDE15D-9B98-E726-366B-2DD8CCC2F1BF}"/>
              </a:ext>
            </a:extLst>
          </p:cNvPr>
          <p:cNvSpPr txBox="1"/>
          <p:nvPr/>
        </p:nvSpPr>
        <p:spPr>
          <a:xfrm>
            <a:off x="2481338" y="90350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78C46-5F1E-A461-AAD3-2A6122DEC884}"/>
              </a:ext>
            </a:extLst>
          </p:cNvPr>
          <p:cNvSpPr txBox="1"/>
          <p:nvPr/>
        </p:nvSpPr>
        <p:spPr>
          <a:xfrm>
            <a:off x="5040312" y="2699431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C887F3-C656-E366-3F05-42BE4CA784B5}"/>
              </a:ext>
            </a:extLst>
          </p:cNvPr>
          <p:cNvSpPr txBox="1"/>
          <p:nvPr/>
        </p:nvSpPr>
        <p:spPr>
          <a:xfrm>
            <a:off x="2481338" y="2699431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4</a:t>
            </a:r>
          </a:p>
        </p:txBody>
      </p:sp>
    </p:spTree>
    <p:extLst>
      <p:ext uri="{BB962C8B-B14F-4D97-AF65-F5344CB8AC3E}">
        <p14:creationId xmlns:p14="http://schemas.microsoft.com/office/powerpoint/2010/main" val="146877837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3" name="Picture 2" descr="A screen shot of a diagram&#10;&#10;Description automatically generated">
            <a:extLst>
              <a:ext uri="{FF2B5EF4-FFF2-40B4-BE49-F238E27FC236}">
                <a16:creationId xmlns:a16="http://schemas.microsoft.com/office/drawing/2014/main" id="{89CC8CCE-832C-80BF-2A5A-A8E5ECB40F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3" b="5523"/>
          <a:stretch/>
        </p:blipFill>
        <p:spPr>
          <a:xfrm>
            <a:off x="2080260" y="26693"/>
            <a:ext cx="5928360" cy="5413988"/>
          </a:xfrm>
          <a:prstGeom prst="rect">
            <a:avLst/>
          </a:prstGeom>
        </p:spPr>
      </p:pic>
      <p:pic>
        <p:nvPicPr>
          <p:cNvPr id="4" name="Picture 3" descr="A red and white grid&#10;&#10;Description automatically generated">
            <a:extLst>
              <a:ext uri="{FF2B5EF4-FFF2-40B4-BE49-F238E27FC236}">
                <a16:creationId xmlns:a16="http://schemas.microsoft.com/office/drawing/2014/main" id="{A90F7AA8-6677-A203-E03B-268F69F8CE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6" name="Left Arrow 5">
            <a:extLst>
              <a:ext uri="{FF2B5EF4-FFF2-40B4-BE49-F238E27FC236}">
                <a16:creationId xmlns:a16="http://schemas.microsoft.com/office/drawing/2014/main" id="{F8EA7525-EC2E-1288-4C53-A82821F1C123}"/>
              </a:ext>
            </a:extLst>
          </p:cNvPr>
          <p:cNvSpPr/>
          <p:nvPr/>
        </p:nvSpPr>
        <p:spPr>
          <a:xfrm>
            <a:off x="8767017" y="431292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04442A-8CC8-EC5C-9297-12A637CBB902}"/>
              </a:ext>
            </a:extLst>
          </p:cNvPr>
          <p:cNvSpPr txBox="1"/>
          <p:nvPr/>
        </p:nvSpPr>
        <p:spPr>
          <a:xfrm>
            <a:off x="5040312" y="86654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BDE15D-9B98-E726-366B-2DD8CCC2F1BF}"/>
              </a:ext>
            </a:extLst>
          </p:cNvPr>
          <p:cNvSpPr txBox="1"/>
          <p:nvPr/>
        </p:nvSpPr>
        <p:spPr>
          <a:xfrm>
            <a:off x="2481338" y="90350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78C46-5F1E-A461-AAD3-2A6122DEC884}"/>
              </a:ext>
            </a:extLst>
          </p:cNvPr>
          <p:cNvSpPr txBox="1"/>
          <p:nvPr/>
        </p:nvSpPr>
        <p:spPr>
          <a:xfrm>
            <a:off x="5040312" y="2699431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C887F3-C656-E366-3F05-42BE4CA784B5}"/>
              </a:ext>
            </a:extLst>
          </p:cNvPr>
          <p:cNvSpPr txBox="1"/>
          <p:nvPr/>
        </p:nvSpPr>
        <p:spPr>
          <a:xfrm>
            <a:off x="2481338" y="2699431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4</a:t>
            </a:r>
          </a:p>
        </p:txBody>
      </p:sp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BCE749D9-36D9-89B0-D793-967C1C12D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32789551"/>
              </p:ext>
            </p:extLst>
          </p:nvPr>
        </p:nvGraphicFramePr>
        <p:xfrm>
          <a:off x="254947" y="224314"/>
          <a:ext cx="1282698" cy="292608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433020">
                  <a:extLst>
                    <a:ext uri="{9D8B030D-6E8A-4147-A177-3AD203B41FA5}">
                      <a16:colId xmlns:a16="http://schemas.microsoft.com/office/drawing/2014/main" val="1759814457"/>
                    </a:ext>
                  </a:extLst>
                </a:gridCol>
                <a:gridCol w="433020">
                  <a:extLst>
                    <a:ext uri="{9D8B030D-6E8A-4147-A177-3AD203B41FA5}">
                      <a16:colId xmlns:a16="http://schemas.microsoft.com/office/drawing/2014/main" val="2477941928"/>
                    </a:ext>
                  </a:extLst>
                </a:gridCol>
                <a:gridCol w="416658">
                  <a:extLst>
                    <a:ext uri="{9D8B030D-6E8A-4147-A177-3AD203B41FA5}">
                      <a16:colId xmlns:a16="http://schemas.microsoft.com/office/drawing/2014/main" val="2584163617"/>
                    </a:ext>
                  </a:extLst>
                </a:gridCol>
              </a:tblGrid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2</a:t>
                      </a:r>
                      <a:endParaRPr lang="en-US" b="0" i="1" dirty="0">
                        <a:latin typeface="Palatino" pitchFamily="2" charset="77"/>
                        <a:ea typeface="Palatino" pitchFamily="2" charset="77"/>
                        <a:cs typeface="SF Pro Thin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093181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30572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08263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092309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756936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268852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26018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504116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D577ACE-4F17-2F2B-837F-A4CB5DC86B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45819188"/>
              </p:ext>
            </p:extLst>
          </p:nvPr>
        </p:nvGraphicFramePr>
        <p:xfrm>
          <a:off x="1615274" y="224314"/>
          <a:ext cx="1800279" cy="292608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542979">
                  <a:extLst>
                    <a:ext uri="{9D8B030D-6E8A-4147-A177-3AD203B41FA5}">
                      <a16:colId xmlns:a16="http://schemas.microsoft.com/office/drawing/2014/main" val="2348773554"/>
                    </a:ext>
                  </a:extLst>
                </a:gridCol>
                <a:gridCol w="605118">
                  <a:extLst>
                    <a:ext uri="{9D8B030D-6E8A-4147-A177-3AD203B41FA5}">
                      <a16:colId xmlns:a16="http://schemas.microsoft.com/office/drawing/2014/main" val="3434398053"/>
                    </a:ext>
                  </a:extLst>
                </a:gridCol>
                <a:gridCol w="652182">
                  <a:extLst>
                    <a:ext uri="{9D8B030D-6E8A-4147-A177-3AD203B41FA5}">
                      <a16:colId xmlns:a16="http://schemas.microsoft.com/office/drawing/2014/main" val="2361545470"/>
                    </a:ext>
                  </a:extLst>
                </a:gridCol>
              </a:tblGrid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  <a:r>
                        <a:rPr lang="en-US" b="0" i="1" baseline="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:c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  <a:r>
                        <a:rPr lang="en-US" b="0" i="1" baseline="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:c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  <a:r>
                        <a:rPr lang="en-US" b="0" i="1" baseline="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:c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291129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623835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14189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13</a:t>
                      </a:r>
                      <a:endParaRPr lang="en-US" b="0" i="1" baseline="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834636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14</a:t>
                      </a:r>
                      <a:endParaRPr lang="en-US" b="0" i="1" baseline="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3857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912104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273365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281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9378639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3" name="Picture 2" descr="A screen shot of a diagram&#10;&#10;Description automatically generated">
            <a:extLst>
              <a:ext uri="{FF2B5EF4-FFF2-40B4-BE49-F238E27FC236}">
                <a16:creationId xmlns:a16="http://schemas.microsoft.com/office/drawing/2014/main" id="{89CC8CCE-832C-80BF-2A5A-A8E5ECB40F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3" b="5523"/>
          <a:stretch/>
        </p:blipFill>
        <p:spPr>
          <a:xfrm>
            <a:off x="2080260" y="26693"/>
            <a:ext cx="5928360" cy="5413988"/>
          </a:xfrm>
          <a:prstGeom prst="rect">
            <a:avLst/>
          </a:prstGeom>
        </p:spPr>
      </p:pic>
      <p:pic>
        <p:nvPicPr>
          <p:cNvPr id="4" name="Picture 3" descr="A red and white grid&#10;&#10;Description automatically generated">
            <a:extLst>
              <a:ext uri="{FF2B5EF4-FFF2-40B4-BE49-F238E27FC236}">
                <a16:creationId xmlns:a16="http://schemas.microsoft.com/office/drawing/2014/main" id="{A90F7AA8-6677-A203-E03B-268F69F8CE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6" name="Left Arrow 5">
            <a:extLst>
              <a:ext uri="{FF2B5EF4-FFF2-40B4-BE49-F238E27FC236}">
                <a16:creationId xmlns:a16="http://schemas.microsoft.com/office/drawing/2014/main" id="{F8EA7525-EC2E-1288-4C53-A82821F1C123}"/>
              </a:ext>
            </a:extLst>
          </p:cNvPr>
          <p:cNvSpPr/>
          <p:nvPr/>
        </p:nvSpPr>
        <p:spPr>
          <a:xfrm>
            <a:off x="8767017" y="431292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04442A-8CC8-EC5C-9297-12A637CBB902}"/>
              </a:ext>
            </a:extLst>
          </p:cNvPr>
          <p:cNvSpPr txBox="1"/>
          <p:nvPr/>
        </p:nvSpPr>
        <p:spPr>
          <a:xfrm>
            <a:off x="5040312" y="86654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BDE15D-9B98-E726-366B-2DD8CCC2F1BF}"/>
              </a:ext>
            </a:extLst>
          </p:cNvPr>
          <p:cNvSpPr txBox="1"/>
          <p:nvPr/>
        </p:nvSpPr>
        <p:spPr>
          <a:xfrm>
            <a:off x="2481338" y="90350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78C46-5F1E-A461-AAD3-2A6122DEC884}"/>
              </a:ext>
            </a:extLst>
          </p:cNvPr>
          <p:cNvSpPr txBox="1"/>
          <p:nvPr/>
        </p:nvSpPr>
        <p:spPr>
          <a:xfrm>
            <a:off x="5040312" y="2699431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C887F3-C656-E366-3F05-42BE4CA784B5}"/>
              </a:ext>
            </a:extLst>
          </p:cNvPr>
          <p:cNvSpPr txBox="1"/>
          <p:nvPr/>
        </p:nvSpPr>
        <p:spPr>
          <a:xfrm>
            <a:off x="2481338" y="2699431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4</a:t>
            </a:r>
          </a:p>
        </p:txBody>
      </p:sp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BCE749D9-36D9-89B0-D793-967C1C12D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85053182"/>
              </p:ext>
            </p:extLst>
          </p:nvPr>
        </p:nvGraphicFramePr>
        <p:xfrm>
          <a:off x="254947" y="224314"/>
          <a:ext cx="1282698" cy="292608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433020">
                  <a:extLst>
                    <a:ext uri="{9D8B030D-6E8A-4147-A177-3AD203B41FA5}">
                      <a16:colId xmlns:a16="http://schemas.microsoft.com/office/drawing/2014/main" val="1759814457"/>
                    </a:ext>
                  </a:extLst>
                </a:gridCol>
                <a:gridCol w="433020">
                  <a:extLst>
                    <a:ext uri="{9D8B030D-6E8A-4147-A177-3AD203B41FA5}">
                      <a16:colId xmlns:a16="http://schemas.microsoft.com/office/drawing/2014/main" val="2477941928"/>
                    </a:ext>
                  </a:extLst>
                </a:gridCol>
                <a:gridCol w="416658">
                  <a:extLst>
                    <a:ext uri="{9D8B030D-6E8A-4147-A177-3AD203B41FA5}">
                      <a16:colId xmlns:a16="http://schemas.microsoft.com/office/drawing/2014/main" val="2584163617"/>
                    </a:ext>
                  </a:extLst>
                </a:gridCol>
              </a:tblGrid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2</a:t>
                      </a:r>
                      <a:endParaRPr lang="en-US" b="0" i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alatino" pitchFamily="2" charset="77"/>
                        <a:ea typeface="Palatino" pitchFamily="2" charset="77"/>
                        <a:cs typeface="SF Pro Thin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093181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30572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08263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092309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756936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268852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26018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504116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0B5013E1-240D-9B45-5957-2B43B6FD2DF0}"/>
              </a:ext>
            </a:extLst>
          </p:cNvPr>
          <p:cNvSpPr/>
          <p:nvPr/>
        </p:nvSpPr>
        <p:spPr>
          <a:xfrm>
            <a:off x="2413747" y="26693"/>
            <a:ext cx="2626565" cy="5413988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D577ACE-4F17-2F2B-837F-A4CB5DC86B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9554131"/>
              </p:ext>
            </p:extLst>
          </p:nvPr>
        </p:nvGraphicFramePr>
        <p:xfrm>
          <a:off x="1615274" y="224314"/>
          <a:ext cx="1800279" cy="292608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542979">
                  <a:extLst>
                    <a:ext uri="{9D8B030D-6E8A-4147-A177-3AD203B41FA5}">
                      <a16:colId xmlns:a16="http://schemas.microsoft.com/office/drawing/2014/main" val="2348773554"/>
                    </a:ext>
                  </a:extLst>
                </a:gridCol>
                <a:gridCol w="605118">
                  <a:extLst>
                    <a:ext uri="{9D8B030D-6E8A-4147-A177-3AD203B41FA5}">
                      <a16:colId xmlns:a16="http://schemas.microsoft.com/office/drawing/2014/main" val="3434398053"/>
                    </a:ext>
                  </a:extLst>
                </a:gridCol>
                <a:gridCol w="652182">
                  <a:extLst>
                    <a:ext uri="{9D8B030D-6E8A-4147-A177-3AD203B41FA5}">
                      <a16:colId xmlns:a16="http://schemas.microsoft.com/office/drawing/2014/main" val="2361545470"/>
                    </a:ext>
                  </a:extLst>
                </a:gridCol>
              </a:tblGrid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  <a:r>
                        <a:rPr lang="en-US" b="0" i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:c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  <a:r>
                        <a:rPr lang="en-US" b="0" i="1" baseline="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:c</a:t>
                      </a:r>
                      <a:r>
                        <a:rPr lang="en-US" b="0" i="1" baseline="-25000" dirty="0"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  <a:r>
                        <a:rPr lang="en-US" b="0" i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:c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291129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623835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14189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13</a:t>
                      </a:r>
                      <a:endParaRPr lang="en-US" b="0" i="1" baseline="0" dirty="0">
                        <a:solidFill>
                          <a:schemeClr val="bg1">
                            <a:lumMod val="75000"/>
                          </a:schemeClr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834636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14</a:t>
                      </a:r>
                      <a:endParaRPr lang="en-US" b="0" i="1" baseline="0" dirty="0">
                        <a:solidFill>
                          <a:schemeClr val="bg1">
                            <a:lumMod val="75000"/>
                          </a:schemeClr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3857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912104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273365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tx1"/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281836"/>
                  </a:ext>
                </a:extLst>
              </a:tr>
            </a:tbl>
          </a:graphicData>
        </a:graphic>
      </p:graphicFrame>
      <p:sp>
        <p:nvSpPr>
          <p:cNvPr id="13" name="Rectangle 12">
            <a:extLst>
              <a:ext uri="{FF2B5EF4-FFF2-40B4-BE49-F238E27FC236}">
                <a16:creationId xmlns:a16="http://schemas.microsoft.com/office/drawing/2014/main" id="{FF76D4CB-359C-D71B-FB5C-F33D605F7508}"/>
              </a:ext>
            </a:extLst>
          </p:cNvPr>
          <p:cNvSpPr/>
          <p:nvPr/>
        </p:nvSpPr>
        <p:spPr>
          <a:xfrm>
            <a:off x="5040313" y="2744480"/>
            <a:ext cx="2626565" cy="2728216"/>
          </a:xfrm>
          <a:prstGeom prst="rect">
            <a:avLst/>
          </a:pr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7287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Shape 1"/>
          <p:cNvSpPr txBox="1"/>
          <p:nvPr/>
        </p:nvSpPr>
        <p:spPr>
          <a:xfrm>
            <a:off x="504492" y="544432"/>
            <a:ext cx="9071640" cy="4103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r>
              <a:rPr lang="en-US" sz="4000" b="1" strike="noStrike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CLUSTERING REGRESSION</a:t>
            </a:r>
          </a:p>
          <a:p>
            <a:r>
              <a:rPr lang="en-US" sz="4000" b="1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jointly solving clustering and regression</a:t>
            </a:r>
            <a:endParaRPr lang="en-US" sz="4000" b="1" spc="-1" dirty="0"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GEOGRAPHICAL CLUSTER-REG</a:t>
            </a:r>
          </a:p>
          <a:p>
            <a:endParaRPr lang="en-US" sz="4000" b="1" spc="-1" dirty="0">
              <a:solidFill>
                <a:schemeClr val="bg1">
                  <a:lumMod val="75000"/>
                </a:schemeClr>
              </a:solidFill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UNDERSTANDING QUADTREES</a:t>
            </a:r>
          </a:p>
          <a:p>
            <a:endParaRPr lang="en-US" sz="4000" b="1" spc="-1" dirty="0">
              <a:solidFill>
                <a:schemeClr val="bg1">
                  <a:lumMod val="75000"/>
                </a:schemeClr>
              </a:solidFill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APPLYING QUADTREE REGRESSION</a:t>
            </a:r>
          </a:p>
        </p:txBody>
      </p:sp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THE SUPERVISED QUADTREE</a:t>
            </a:r>
          </a:p>
        </p:txBody>
      </p:sp>
    </p:spTree>
    <p:extLst>
      <p:ext uri="{BB962C8B-B14F-4D97-AF65-F5344CB8AC3E}">
        <p14:creationId xmlns:p14="http://schemas.microsoft.com/office/powerpoint/2010/main" val="13218974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3" name="Picture 2" descr="A screen shot of a diagram&#10;&#10;Description automatically generated">
            <a:extLst>
              <a:ext uri="{FF2B5EF4-FFF2-40B4-BE49-F238E27FC236}">
                <a16:creationId xmlns:a16="http://schemas.microsoft.com/office/drawing/2014/main" id="{89CC8CCE-832C-80BF-2A5A-A8E5ECB40F8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3" b="5523"/>
          <a:stretch/>
        </p:blipFill>
        <p:spPr>
          <a:xfrm>
            <a:off x="2080260" y="26693"/>
            <a:ext cx="5928360" cy="5413988"/>
          </a:xfrm>
          <a:prstGeom prst="rect">
            <a:avLst/>
          </a:prstGeom>
        </p:spPr>
      </p:pic>
      <p:pic>
        <p:nvPicPr>
          <p:cNvPr id="4" name="Picture 3" descr="A red and white grid&#10;&#10;Description automatically generated">
            <a:extLst>
              <a:ext uri="{FF2B5EF4-FFF2-40B4-BE49-F238E27FC236}">
                <a16:creationId xmlns:a16="http://schemas.microsoft.com/office/drawing/2014/main" id="{A90F7AA8-6677-A203-E03B-268F69F8CECA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6" name="Left Arrow 5">
            <a:extLst>
              <a:ext uri="{FF2B5EF4-FFF2-40B4-BE49-F238E27FC236}">
                <a16:creationId xmlns:a16="http://schemas.microsoft.com/office/drawing/2014/main" id="{F8EA7525-EC2E-1288-4C53-A82821F1C123}"/>
              </a:ext>
            </a:extLst>
          </p:cNvPr>
          <p:cNvSpPr/>
          <p:nvPr/>
        </p:nvSpPr>
        <p:spPr>
          <a:xfrm>
            <a:off x="8767017" y="431292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104442A-8CC8-EC5C-9297-12A637CBB902}"/>
              </a:ext>
            </a:extLst>
          </p:cNvPr>
          <p:cNvSpPr txBox="1"/>
          <p:nvPr/>
        </p:nvSpPr>
        <p:spPr>
          <a:xfrm>
            <a:off x="5040312" y="86654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1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BDE15D-9B98-E726-366B-2DD8CCC2F1BF}"/>
              </a:ext>
            </a:extLst>
          </p:cNvPr>
          <p:cNvSpPr txBox="1"/>
          <p:nvPr/>
        </p:nvSpPr>
        <p:spPr>
          <a:xfrm>
            <a:off x="2481338" y="90350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2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0278C46-5F1E-A461-AAD3-2A6122DEC884}"/>
              </a:ext>
            </a:extLst>
          </p:cNvPr>
          <p:cNvSpPr txBox="1"/>
          <p:nvPr/>
        </p:nvSpPr>
        <p:spPr>
          <a:xfrm>
            <a:off x="5040312" y="2699431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33C887F3-C656-E366-3F05-42BE4CA784B5}"/>
              </a:ext>
            </a:extLst>
          </p:cNvPr>
          <p:cNvSpPr txBox="1"/>
          <p:nvPr/>
        </p:nvSpPr>
        <p:spPr>
          <a:xfrm>
            <a:off x="2481338" y="2699431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4</a:t>
            </a:r>
          </a:p>
        </p:txBody>
      </p:sp>
      <p:graphicFrame>
        <p:nvGraphicFramePr>
          <p:cNvPr id="9" name="Table 3">
            <a:extLst>
              <a:ext uri="{FF2B5EF4-FFF2-40B4-BE49-F238E27FC236}">
                <a16:creationId xmlns:a16="http://schemas.microsoft.com/office/drawing/2014/main" id="{BCE749D9-36D9-89B0-D793-967C1C12DC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5551903"/>
              </p:ext>
            </p:extLst>
          </p:nvPr>
        </p:nvGraphicFramePr>
        <p:xfrm>
          <a:off x="254947" y="224314"/>
          <a:ext cx="1282698" cy="292608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433020">
                  <a:extLst>
                    <a:ext uri="{9D8B030D-6E8A-4147-A177-3AD203B41FA5}">
                      <a16:colId xmlns:a16="http://schemas.microsoft.com/office/drawing/2014/main" val="1759814457"/>
                    </a:ext>
                  </a:extLst>
                </a:gridCol>
                <a:gridCol w="433020">
                  <a:extLst>
                    <a:ext uri="{9D8B030D-6E8A-4147-A177-3AD203B41FA5}">
                      <a16:colId xmlns:a16="http://schemas.microsoft.com/office/drawing/2014/main" val="2477941928"/>
                    </a:ext>
                  </a:extLst>
                </a:gridCol>
                <a:gridCol w="416658">
                  <a:extLst>
                    <a:ext uri="{9D8B030D-6E8A-4147-A177-3AD203B41FA5}">
                      <a16:colId xmlns:a16="http://schemas.microsoft.com/office/drawing/2014/main" val="2584163617"/>
                    </a:ext>
                  </a:extLst>
                </a:gridCol>
              </a:tblGrid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/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c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2</a:t>
                      </a:r>
                      <a:endParaRPr lang="en-US" b="0" i="1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Palatino" pitchFamily="2" charset="77"/>
                        <a:ea typeface="Palatino" pitchFamily="2" charset="77"/>
                        <a:cs typeface="SF Pro Thin" pitchFamily="2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32093181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6930572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08263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90092309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94756936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28268852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4126018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90504116"/>
                  </a:ext>
                </a:extLst>
              </a:tr>
            </a:tbl>
          </a:graphicData>
        </a:graphic>
      </p:graphicFrame>
      <p:sp>
        <p:nvSpPr>
          <p:cNvPr id="12" name="Rectangle 11">
            <a:extLst>
              <a:ext uri="{FF2B5EF4-FFF2-40B4-BE49-F238E27FC236}">
                <a16:creationId xmlns:a16="http://schemas.microsoft.com/office/drawing/2014/main" id="{0B5013E1-240D-9B45-5957-2B43B6FD2DF0}"/>
              </a:ext>
            </a:extLst>
          </p:cNvPr>
          <p:cNvSpPr/>
          <p:nvPr/>
        </p:nvSpPr>
        <p:spPr>
          <a:xfrm>
            <a:off x="2413747" y="26693"/>
            <a:ext cx="5419165" cy="2717787"/>
          </a:xfrm>
          <a:prstGeom prst="rect">
            <a:avLst/>
          </a:prstGeom>
          <a:solidFill>
            <a:srgbClr val="FFF4E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 descr="A red dots on a white background&#10;&#10;Description automatically generated">
            <a:extLst>
              <a:ext uri="{FF2B5EF4-FFF2-40B4-BE49-F238E27FC236}">
                <a16:creationId xmlns:a16="http://schemas.microsoft.com/office/drawing/2014/main" id="{4C46EA42-B25D-8CA4-CB29-E01599D4DCB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9529" b="6128"/>
          <a:stretch/>
        </p:blipFill>
        <p:spPr>
          <a:xfrm>
            <a:off x="2087562" y="2703126"/>
            <a:ext cx="5905500" cy="2695735"/>
          </a:xfrm>
          <a:prstGeom prst="rect">
            <a:avLst/>
          </a:prstGeom>
        </p:spPr>
      </p:pic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2F34D8D-8CE6-1E28-1F42-9CF0CDC74548}"/>
              </a:ext>
            </a:extLst>
          </p:cNvPr>
          <p:cNvCxnSpPr>
            <a:cxnSpLocks/>
          </p:cNvCxnSpPr>
          <p:nvPr/>
        </p:nvCxnSpPr>
        <p:spPr>
          <a:xfrm flipH="1">
            <a:off x="2481338" y="2726327"/>
            <a:ext cx="50960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CD577ACE-4F17-2F2B-837F-A4CB5DC86B4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46344141"/>
              </p:ext>
            </p:extLst>
          </p:nvPr>
        </p:nvGraphicFramePr>
        <p:xfrm>
          <a:off x="1615274" y="224314"/>
          <a:ext cx="1800279" cy="2926080"/>
        </p:xfrm>
        <a:graphic>
          <a:graphicData uri="http://schemas.openxmlformats.org/drawingml/2006/table">
            <a:tbl>
              <a:tblPr firstRow="1" bandRow="1">
                <a:tableStyleId>{E8034E78-7F5D-4C2E-B375-FC64B27BC917}</a:tableStyleId>
              </a:tblPr>
              <a:tblGrid>
                <a:gridCol w="542979">
                  <a:extLst>
                    <a:ext uri="{9D8B030D-6E8A-4147-A177-3AD203B41FA5}">
                      <a16:colId xmlns:a16="http://schemas.microsoft.com/office/drawing/2014/main" val="2348773554"/>
                    </a:ext>
                  </a:extLst>
                </a:gridCol>
                <a:gridCol w="605118">
                  <a:extLst>
                    <a:ext uri="{9D8B030D-6E8A-4147-A177-3AD203B41FA5}">
                      <a16:colId xmlns:a16="http://schemas.microsoft.com/office/drawing/2014/main" val="3434398053"/>
                    </a:ext>
                  </a:extLst>
                </a:gridCol>
                <a:gridCol w="652182">
                  <a:extLst>
                    <a:ext uri="{9D8B030D-6E8A-4147-A177-3AD203B41FA5}">
                      <a16:colId xmlns:a16="http://schemas.microsoft.com/office/drawing/2014/main" val="2361545470"/>
                    </a:ext>
                  </a:extLst>
                </a:gridCol>
              </a:tblGrid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/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bg1"/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  <a:r>
                        <a:rPr lang="en-US" b="0" i="1" baseline="0" dirty="0">
                          <a:solidFill>
                            <a:schemeClr val="bg1"/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:c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  <a:r>
                        <a:rPr lang="en-US" b="0" i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:c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1</a:t>
                      </a:r>
                      <a:r>
                        <a:rPr lang="en-US" b="0" i="1" baseline="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:c</a:t>
                      </a:r>
                      <a:r>
                        <a:rPr lang="en-US" b="0" i="1" baseline="-25000" dirty="0"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  <a:cs typeface="SF Pro Thin" pitchFamily="2" charset="0"/>
                        </a:rPr>
                        <a:t>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10291129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5623835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3914189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bg1">
                            <a:lumMod val="75000"/>
                          </a:schemeClr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13</a:t>
                      </a:r>
                      <a:endParaRPr lang="en-US" b="0" i="1" baseline="0" dirty="0">
                        <a:solidFill>
                          <a:schemeClr val="bg1">
                            <a:lumMod val="75000"/>
                          </a:schemeClr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57834636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bg1">
                            <a:lumMod val="75000"/>
                          </a:schemeClr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14</a:t>
                      </a:r>
                      <a:endParaRPr lang="en-US" b="0" i="1" baseline="0" dirty="0">
                        <a:solidFill>
                          <a:schemeClr val="bg1">
                            <a:lumMod val="75000"/>
                          </a:schemeClr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17553857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bg1">
                            <a:lumMod val="75000"/>
                          </a:schemeClr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69121040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…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00273365"/>
                  </a:ext>
                </a:extLst>
              </a:tr>
              <a:tr h="238685"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x</a:t>
                      </a:r>
                      <a:r>
                        <a:rPr lang="en-US" b="0" i="1" baseline="-25000" dirty="0">
                          <a:solidFill>
                            <a:schemeClr val="tx1"/>
                          </a:solidFill>
                          <a:latin typeface="Palatino" pitchFamily="2" charset="77"/>
                          <a:ea typeface="Palatino" pitchFamily="2" charset="77"/>
                        </a:rPr>
                        <a:t>1n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  <a:endParaRPr lang="en-US" b="0" i="1" baseline="-25000" dirty="0">
                        <a:solidFill>
                          <a:schemeClr val="bg1">
                            <a:lumMod val="75000"/>
                          </a:schemeClr>
                        </a:solidFill>
                        <a:latin typeface="Palatino" pitchFamily="2" charset="77"/>
                        <a:ea typeface="Palatino" pitchFamily="2" charset="77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1" baseline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Palatino" pitchFamily="2" charset="77"/>
                          <a:ea typeface="Palatino" pitchFamily="2" charset="77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5128183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03022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15" name="Picture 14" descr="A grid of pink squares with red dots&#10;&#10;Description automatically generated">
            <a:extLst>
              <a:ext uri="{FF2B5EF4-FFF2-40B4-BE49-F238E27FC236}">
                <a16:creationId xmlns:a16="http://schemas.microsoft.com/office/drawing/2014/main" id="{DE312FA1-FC96-06AD-19CD-EC709B1FCE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2" b="5094"/>
          <a:stretch/>
        </p:blipFill>
        <p:spPr>
          <a:xfrm>
            <a:off x="2088415" y="49552"/>
            <a:ext cx="5928359" cy="5413987"/>
          </a:xfrm>
          <a:prstGeom prst="rect">
            <a:avLst/>
          </a:prstGeom>
        </p:spPr>
      </p:pic>
      <p:pic>
        <p:nvPicPr>
          <p:cNvPr id="16" name="Picture 15" descr="A red and white grid&#10;&#10;Description automatically generated">
            <a:extLst>
              <a:ext uri="{FF2B5EF4-FFF2-40B4-BE49-F238E27FC236}">
                <a16:creationId xmlns:a16="http://schemas.microsoft.com/office/drawing/2014/main" id="{3FAF6083-001F-BCA8-6A81-9CDCD3F829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BB70E141-E44D-81D9-2356-315261939529}"/>
              </a:ext>
            </a:extLst>
          </p:cNvPr>
          <p:cNvSpPr/>
          <p:nvPr/>
        </p:nvSpPr>
        <p:spPr>
          <a:xfrm>
            <a:off x="8767017" y="349758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83606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15" name="Picture 14" descr="A grid of pink squares with red dots&#10;&#10;Description automatically generated">
            <a:extLst>
              <a:ext uri="{FF2B5EF4-FFF2-40B4-BE49-F238E27FC236}">
                <a16:creationId xmlns:a16="http://schemas.microsoft.com/office/drawing/2014/main" id="{DE312FA1-FC96-06AD-19CD-EC709B1FCE3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192" b="5094"/>
          <a:stretch/>
        </p:blipFill>
        <p:spPr>
          <a:xfrm>
            <a:off x="2088415" y="49552"/>
            <a:ext cx="5928359" cy="5413987"/>
          </a:xfrm>
          <a:prstGeom prst="rect">
            <a:avLst/>
          </a:prstGeom>
        </p:spPr>
      </p:pic>
      <p:pic>
        <p:nvPicPr>
          <p:cNvPr id="16" name="Picture 15" descr="A red and white grid&#10;&#10;Description automatically generated">
            <a:extLst>
              <a:ext uri="{FF2B5EF4-FFF2-40B4-BE49-F238E27FC236}">
                <a16:creationId xmlns:a16="http://schemas.microsoft.com/office/drawing/2014/main" id="{3FAF6083-001F-BCA8-6A81-9CDCD3F829B7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BB70E141-E44D-81D9-2356-315261939529}"/>
              </a:ext>
            </a:extLst>
          </p:cNvPr>
          <p:cNvSpPr/>
          <p:nvPr/>
        </p:nvSpPr>
        <p:spPr>
          <a:xfrm>
            <a:off x="8767017" y="349758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AB86B9-D589-3CC0-A753-724F63EF5367}"/>
              </a:ext>
            </a:extLst>
          </p:cNvPr>
          <p:cNvSpPr txBox="1"/>
          <p:nvPr/>
        </p:nvSpPr>
        <p:spPr>
          <a:xfrm>
            <a:off x="2481337" y="90350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22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042DE12-BDBC-889D-9CBD-320652AB4E57}"/>
              </a:ext>
            </a:extLst>
          </p:cNvPr>
          <p:cNvSpPr txBox="1"/>
          <p:nvPr/>
        </p:nvSpPr>
        <p:spPr>
          <a:xfrm>
            <a:off x="3764380" y="78416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21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63D3659-ED4D-B850-6973-4999DD7A3D73}"/>
              </a:ext>
            </a:extLst>
          </p:cNvPr>
          <p:cNvSpPr txBox="1"/>
          <p:nvPr/>
        </p:nvSpPr>
        <p:spPr>
          <a:xfrm>
            <a:off x="5040312" y="90350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12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0C63ECE8-2909-F63F-0567-34E50253B60D}"/>
              </a:ext>
            </a:extLst>
          </p:cNvPr>
          <p:cNvSpPr txBox="1"/>
          <p:nvPr/>
        </p:nvSpPr>
        <p:spPr>
          <a:xfrm>
            <a:off x="6289490" y="78416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11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31A9439-2BA0-66CF-4BA3-724C5B7A89B3}"/>
              </a:ext>
            </a:extLst>
          </p:cNvPr>
          <p:cNvSpPr txBox="1"/>
          <p:nvPr/>
        </p:nvSpPr>
        <p:spPr>
          <a:xfrm>
            <a:off x="2479281" y="1379570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24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4E8D4B0-DC2C-70BD-7121-3BB3A32299BF}"/>
              </a:ext>
            </a:extLst>
          </p:cNvPr>
          <p:cNvSpPr txBox="1"/>
          <p:nvPr/>
        </p:nvSpPr>
        <p:spPr>
          <a:xfrm>
            <a:off x="3762324" y="1367636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23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75C86248-746F-3A74-DCBD-42395D46AF70}"/>
              </a:ext>
            </a:extLst>
          </p:cNvPr>
          <p:cNvSpPr txBox="1"/>
          <p:nvPr/>
        </p:nvSpPr>
        <p:spPr>
          <a:xfrm>
            <a:off x="5038256" y="1379570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14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B2E171EE-D4B9-20B8-EA05-164D5ECBA5F4}"/>
              </a:ext>
            </a:extLst>
          </p:cNvPr>
          <p:cNvSpPr txBox="1"/>
          <p:nvPr/>
        </p:nvSpPr>
        <p:spPr>
          <a:xfrm>
            <a:off x="6287434" y="1367636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13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B8361AC2-DD99-8C32-17BA-32958BE220DB}"/>
              </a:ext>
            </a:extLst>
          </p:cNvPr>
          <p:cNvSpPr txBox="1"/>
          <p:nvPr/>
        </p:nvSpPr>
        <p:spPr>
          <a:xfrm>
            <a:off x="2479279" y="2720283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42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E2732CE-BC71-8E72-D752-6B5CF0446906}"/>
              </a:ext>
            </a:extLst>
          </p:cNvPr>
          <p:cNvSpPr txBox="1"/>
          <p:nvPr/>
        </p:nvSpPr>
        <p:spPr>
          <a:xfrm>
            <a:off x="3762322" y="2708349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41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F5B8D0C0-1719-A610-EE5C-EBF5A3DF76F3}"/>
              </a:ext>
            </a:extLst>
          </p:cNvPr>
          <p:cNvSpPr txBox="1"/>
          <p:nvPr/>
        </p:nvSpPr>
        <p:spPr>
          <a:xfrm>
            <a:off x="5038254" y="2720283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32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87BBE372-83D6-10D3-4E76-D2A19B1E7C49}"/>
              </a:ext>
            </a:extLst>
          </p:cNvPr>
          <p:cNvSpPr txBox="1"/>
          <p:nvPr/>
        </p:nvSpPr>
        <p:spPr>
          <a:xfrm>
            <a:off x="6287432" y="2708349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31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AA560906-5F8D-A130-E8EA-F499F6A097D9}"/>
              </a:ext>
            </a:extLst>
          </p:cNvPr>
          <p:cNvSpPr txBox="1"/>
          <p:nvPr/>
        </p:nvSpPr>
        <p:spPr>
          <a:xfrm>
            <a:off x="2477223" y="4009503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44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4409DEC-E907-580C-E6E0-23AE6375412A}"/>
              </a:ext>
            </a:extLst>
          </p:cNvPr>
          <p:cNvSpPr txBox="1"/>
          <p:nvPr/>
        </p:nvSpPr>
        <p:spPr>
          <a:xfrm>
            <a:off x="3760266" y="3997569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43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26CF6C16-A4A1-7F6A-16CE-D95824D09616}"/>
              </a:ext>
            </a:extLst>
          </p:cNvPr>
          <p:cNvSpPr txBox="1"/>
          <p:nvPr/>
        </p:nvSpPr>
        <p:spPr>
          <a:xfrm>
            <a:off x="5036198" y="4009503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34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B0D2AAAF-18E7-81FA-F59D-F9F68E81EA60}"/>
              </a:ext>
            </a:extLst>
          </p:cNvPr>
          <p:cNvSpPr txBox="1"/>
          <p:nvPr/>
        </p:nvSpPr>
        <p:spPr>
          <a:xfrm>
            <a:off x="6285376" y="3997569"/>
            <a:ext cx="47810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33</a:t>
            </a:r>
          </a:p>
        </p:txBody>
      </p:sp>
    </p:spTree>
    <p:extLst>
      <p:ext uri="{BB962C8B-B14F-4D97-AF65-F5344CB8AC3E}">
        <p14:creationId xmlns:p14="http://schemas.microsoft.com/office/powerpoint/2010/main" val="13840460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16" name="Picture 15" descr="A red and white grid&#10;&#10;Description automatically generated">
            <a:extLst>
              <a:ext uri="{FF2B5EF4-FFF2-40B4-BE49-F238E27FC236}">
                <a16:creationId xmlns:a16="http://schemas.microsoft.com/office/drawing/2014/main" id="{3FAF6083-001F-BCA8-6A81-9CDCD3F829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BB70E141-E44D-81D9-2356-315261939529}"/>
              </a:ext>
            </a:extLst>
          </p:cNvPr>
          <p:cNvSpPr/>
          <p:nvPr/>
        </p:nvSpPr>
        <p:spPr>
          <a:xfrm>
            <a:off x="8713677" y="266700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id of squares with dots&#10;&#10;Description automatically generated">
            <a:extLst>
              <a:ext uri="{FF2B5EF4-FFF2-40B4-BE49-F238E27FC236}">
                <a16:creationId xmlns:a16="http://schemas.microsoft.com/office/drawing/2014/main" id="{31DCD3D0-EAF4-A40C-D603-FB23CAB938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3" b="5950"/>
          <a:stretch/>
        </p:blipFill>
        <p:spPr>
          <a:xfrm>
            <a:off x="2093912" y="22860"/>
            <a:ext cx="5919500" cy="5379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128190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16" name="Picture 15" descr="A red and white grid&#10;&#10;Description automatically generated">
            <a:extLst>
              <a:ext uri="{FF2B5EF4-FFF2-40B4-BE49-F238E27FC236}">
                <a16:creationId xmlns:a16="http://schemas.microsoft.com/office/drawing/2014/main" id="{3FAF6083-001F-BCA8-6A81-9CDCD3F829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BB70E141-E44D-81D9-2356-315261939529}"/>
              </a:ext>
            </a:extLst>
          </p:cNvPr>
          <p:cNvSpPr/>
          <p:nvPr/>
        </p:nvSpPr>
        <p:spPr>
          <a:xfrm>
            <a:off x="8713677" y="266700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 descr="A grid of squares with dots&#10;&#10;Description automatically generated">
            <a:extLst>
              <a:ext uri="{FF2B5EF4-FFF2-40B4-BE49-F238E27FC236}">
                <a16:creationId xmlns:a16="http://schemas.microsoft.com/office/drawing/2014/main" id="{31DCD3D0-EAF4-A40C-D603-FB23CAB93877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3" b="5950"/>
          <a:stretch/>
        </p:blipFill>
        <p:spPr>
          <a:xfrm>
            <a:off x="2093912" y="22860"/>
            <a:ext cx="5919500" cy="5379780"/>
          </a:xfrm>
          <a:prstGeom prst="rect">
            <a:avLst/>
          </a:prstGeom>
        </p:spPr>
      </p:pic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7EE912BB-B92E-EEAA-2D7A-483A8B19D009}"/>
              </a:ext>
            </a:extLst>
          </p:cNvPr>
          <p:cNvCxnSpPr>
            <a:cxnSpLocks/>
          </p:cNvCxnSpPr>
          <p:nvPr/>
        </p:nvCxnSpPr>
        <p:spPr>
          <a:xfrm>
            <a:off x="1581665" y="2069757"/>
            <a:ext cx="1717589" cy="174052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TextBox 2">
            <a:extLst>
              <a:ext uri="{FF2B5EF4-FFF2-40B4-BE49-F238E27FC236}">
                <a16:creationId xmlns:a16="http://schemas.microsoft.com/office/drawing/2014/main" id="{ECCE70CC-FE7B-BA2B-B75B-8C4907B6A2F6}"/>
              </a:ext>
            </a:extLst>
          </p:cNvPr>
          <p:cNvSpPr txBox="1"/>
          <p:nvPr/>
        </p:nvSpPr>
        <p:spPr>
          <a:xfrm>
            <a:off x="566041" y="1874477"/>
            <a:ext cx="146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243</a:t>
            </a:r>
          </a:p>
        </p:txBody>
      </p:sp>
    </p:spTree>
    <p:extLst>
      <p:ext uri="{BB962C8B-B14F-4D97-AF65-F5344CB8AC3E}">
        <p14:creationId xmlns:p14="http://schemas.microsoft.com/office/powerpoint/2010/main" val="138737273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16" name="Picture 15" descr="A red and white grid&#10;&#10;Description automatically generated">
            <a:extLst>
              <a:ext uri="{FF2B5EF4-FFF2-40B4-BE49-F238E27FC236}">
                <a16:creationId xmlns:a16="http://schemas.microsoft.com/office/drawing/2014/main" id="{3FAF6083-001F-BCA8-6A81-9CDCD3F829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BB70E141-E44D-81D9-2356-315261939529}"/>
              </a:ext>
            </a:extLst>
          </p:cNvPr>
          <p:cNvSpPr/>
          <p:nvPr/>
        </p:nvSpPr>
        <p:spPr>
          <a:xfrm>
            <a:off x="8767017" y="1866900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Picture 11" descr="A grid of red squares&#10;&#10;Description automatically generated">
            <a:extLst>
              <a:ext uri="{FF2B5EF4-FFF2-40B4-BE49-F238E27FC236}">
                <a16:creationId xmlns:a16="http://schemas.microsoft.com/office/drawing/2014/main" id="{2FB31BC5-8F19-E3A2-A8DB-01B60DD4467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5763" b="5308"/>
          <a:stretch/>
        </p:blipFill>
        <p:spPr>
          <a:xfrm>
            <a:off x="2088415" y="11451"/>
            <a:ext cx="5937145" cy="5435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2462243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16" name="Picture 15" descr="A red and white grid&#10;&#10;Description automatically generated">
            <a:extLst>
              <a:ext uri="{FF2B5EF4-FFF2-40B4-BE49-F238E27FC236}">
                <a16:creationId xmlns:a16="http://schemas.microsoft.com/office/drawing/2014/main" id="{3FAF6083-001F-BCA8-6A81-9CDCD3F829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BB70E141-E44D-81D9-2356-315261939529}"/>
              </a:ext>
            </a:extLst>
          </p:cNvPr>
          <p:cNvSpPr/>
          <p:nvPr/>
        </p:nvSpPr>
        <p:spPr>
          <a:xfrm>
            <a:off x="8767017" y="1033417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crossword puzzle with red squares&#10;&#10;Description automatically generated">
            <a:extLst>
              <a:ext uri="{FF2B5EF4-FFF2-40B4-BE49-F238E27FC236}">
                <a16:creationId xmlns:a16="http://schemas.microsoft.com/office/drawing/2014/main" id="{560CB011-AC51-8106-F202-9613B21A3B3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99" t="5763" r="5321" b="5736"/>
          <a:stretch/>
        </p:blipFill>
        <p:spPr>
          <a:xfrm>
            <a:off x="2369820" y="-786"/>
            <a:ext cx="5349240" cy="54280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9694390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16" name="Picture 15" descr="A red and white grid&#10;&#10;Description automatically generated">
            <a:extLst>
              <a:ext uri="{FF2B5EF4-FFF2-40B4-BE49-F238E27FC236}">
                <a16:creationId xmlns:a16="http://schemas.microsoft.com/office/drawing/2014/main" id="{3FAF6083-001F-BCA8-6A81-9CDCD3F829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BB70E141-E44D-81D9-2356-315261939529}"/>
              </a:ext>
            </a:extLst>
          </p:cNvPr>
          <p:cNvSpPr/>
          <p:nvPr/>
        </p:nvSpPr>
        <p:spPr>
          <a:xfrm>
            <a:off x="8767017" y="233317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grid of red squares&#10;&#10;Description automatically generated">
            <a:extLst>
              <a:ext uri="{FF2B5EF4-FFF2-40B4-BE49-F238E27FC236}">
                <a16:creationId xmlns:a16="http://schemas.microsoft.com/office/drawing/2014/main" id="{2C300A77-B8DB-C753-32AF-7205CF484B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9" t="5763" r="5101" b="5308"/>
          <a:stretch/>
        </p:blipFill>
        <p:spPr>
          <a:xfrm>
            <a:off x="2384425" y="-748"/>
            <a:ext cx="5349240" cy="54543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0761850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pc="-1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WALK DOWN THE DEPTH LADDER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16" name="Picture 15" descr="A red and white grid&#10;&#10;Description automatically generated">
            <a:extLst>
              <a:ext uri="{FF2B5EF4-FFF2-40B4-BE49-F238E27FC236}">
                <a16:creationId xmlns:a16="http://schemas.microsoft.com/office/drawing/2014/main" id="{3FAF6083-001F-BCA8-6A81-9CDCD3F829B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8336" b="2332"/>
          <a:stretch/>
        </p:blipFill>
        <p:spPr>
          <a:xfrm>
            <a:off x="8086249" y="101011"/>
            <a:ext cx="680768" cy="5196840"/>
          </a:xfrm>
          <a:prstGeom prst="rect">
            <a:avLst/>
          </a:prstGeom>
        </p:spPr>
      </p:pic>
      <p:sp>
        <p:nvSpPr>
          <p:cNvPr id="17" name="Left Arrow 16">
            <a:extLst>
              <a:ext uri="{FF2B5EF4-FFF2-40B4-BE49-F238E27FC236}">
                <a16:creationId xmlns:a16="http://schemas.microsoft.com/office/drawing/2014/main" id="{BB70E141-E44D-81D9-2356-315261939529}"/>
              </a:ext>
            </a:extLst>
          </p:cNvPr>
          <p:cNvSpPr/>
          <p:nvPr/>
        </p:nvSpPr>
        <p:spPr>
          <a:xfrm>
            <a:off x="8767017" y="233317"/>
            <a:ext cx="937260" cy="154351"/>
          </a:xfrm>
          <a:prstGeom prst="leftArrow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grid of red squares&#10;&#10;Description automatically generated">
            <a:extLst>
              <a:ext uri="{FF2B5EF4-FFF2-40B4-BE49-F238E27FC236}">
                <a16:creationId xmlns:a16="http://schemas.microsoft.com/office/drawing/2014/main" id="{2C300A77-B8DB-C753-32AF-7205CF484BA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19" t="5763" r="5101" b="5308"/>
          <a:stretch/>
        </p:blipFill>
        <p:spPr>
          <a:xfrm>
            <a:off x="2384425" y="-748"/>
            <a:ext cx="5349240" cy="5454385"/>
          </a:xfrm>
          <a:prstGeom prst="rect">
            <a:avLst/>
          </a:prstGeom>
        </p:spPr>
      </p:pic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160AC9E5-8AE2-747C-2D7A-CEC3728CE02B}"/>
              </a:ext>
            </a:extLst>
          </p:cNvPr>
          <p:cNvCxnSpPr/>
          <p:nvPr/>
        </p:nvCxnSpPr>
        <p:spPr>
          <a:xfrm>
            <a:off x="1044146" y="2353962"/>
            <a:ext cx="4812957" cy="1476633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DA8CD801-D938-E769-45B5-AF692B2F87C2}"/>
              </a:ext>
            </a:extLst>
          </p:cNvPr>
          <p:cNvSpPr txBox="1"/>
          <p:nvPr/>
        </p:nvSpPr>
        <p:spPr>
          <a:xfrm>
            <a:off x="566041" y="1874477"/>
            <a:ext cx="146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323414</a:t>
            </a:r>
          </a:p>
        </p:txBody>
      </p:sp>
    </p:spTree>
    <p:extLst>
      <p:ext uri="{BB962C8B-B14F-4D97-AF65-F5344CB8AC3E}">
        <p14:creationId xmlns:p14="http://schemas.microsoft.com/office/powerpoint/2010/main" val="113492435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QUADTREES ARE FA</a:t>
            </a:r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IRLY STABLE IN CV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4" name="Picture 3" descr="A red and black dotted diagram&#10;&#10;Description automatically generated with medium confidence">
            <a:extLst>
              <a:ext uri="{FF2B5EF4-FFF2-40B4-BE49-F238E27FC236}">
                <a16:creationId xmlns:a16="http://schemas.microsoft.com/office/drawing/2014/main" id="{77182F22-0D6C-573D-8320-32F9F0285C2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638"/>
          <a:stretch/>
        </p:blipFill>
        <p:spPr>
          <a:xfrm>
            <a:off x="2464033" y="90351"/>
            <a:ext cx="6052844" cy="5427808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0A37DE-687F-0938-4CE3-C0C9CCBF0BDC}"/>
              </a:ext>
            </a:extLst>
          </p:cNvPr>
          <p:cNvSpPr txBox="1"/>
          <p:nvPr/>
        </p:nvSpPr>
        <p:spPr>
          <a:xfrm>
            <a:off x="217322" y="3740656"/>
            <a:ext cx="61181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latin typeface="SF Pro Heavy" pitchFamily="2" charset="0"/>
                <a:ea typeface="SF Pro Heavy" pitchFamily="2" charset="0"/>
                <a:cs typeface="SF Pro Heavy" pitchFamily="2" charset="0"/>
              </a:rPr>
              <a:t>SuperQT</a:t>
            </a:r>
            <a:endParaRPr lang="en-US" sz="2800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stable in CV</a:t>
            </a: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totally ordered</a:t>
            </a: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simple out of sample and update</a:t>
            </a:r>
          </a:p>
        </p:txBody>
      </p:sp>
    </p:spTree>
    <p:extLst>
      <p:ext uri="{BB962C8B-B14F-4D97-AF65-F5344CB8AC3E}">
        <p14:creationId xmlns:p14="http://schemas.microsoft.com/office/powerpoint/2010/main" val="33112275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WHAT IS CLUSTERING REGRESSION</a:t>
            </a:r>
          </a:p>
        </p:txBody>
      </p:sp>
      <p:pic>
        <p:nvPicPr>
          <p:cNvPr id="4" name="Picture 3" descr="A chart of different colors&#10;&#10;Description automatically generated with medium confidence">
            <a:extLst>
              <a:ext uri="{FF2B5EF4-FFF2-40B4-BE49-F238E27FC236}">
                <a16:creationId xmlns:a16="http://schemas.microsoft.com/office/drawing/2014/main" id="{B6300F44-BBC7-B706-D04C-162A12EEA6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3153" y="2513755"/>
            <a:ext cx="8934318" cy="2832832"/>
          </a:xfrm>
          <a:prstGeom prst="rect">
            <a:avLst/>
          </a:prstGeom>
        </p:spPr>
      </p:pic>
      <p:pic>
        <p:nvPicPr>
          <p:cNvPr id="3" name="Picture 2" descr="A close-up of a white background&#10;&#10;Description automatically generated">
            <a:extLst>
              <a:ext uri="{FF2B5EF4-FFF2-40B4-BE49-F238E27FC236}">
                <a16:creationId xmlns:a16="http://schemas.microsoft.com/office/drawing/2014/main" id="{A6F97441-2004-6F81-8E70-0A002C716E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785" y="384103"/>
            <a:ext cx="3759200" cy="177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5330645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QUADTREES ARE FA</a:t>
            </a:r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IRLY STABLE IN CV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A0823-5FB8-C972-FCFA-56CE39833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12"/>
          <a:stretch/>
        </p:blipFill>
        <p:spPr>
          <a:xfrm>
            <a:off x="2473260" y="98514"/>
            <a:ext cx="6050380" cy="53731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10A37DE-687F-0938-4CE3-C0C9CCBF0BDC}"/>
              </a:ext>
            </a:extLst>
          </p:cNvPr>
          <p:cNvSpPr txBox="1"/>
          <p:nvPr/>
        </p:nvSpPr>
        <p:spPr>
          <a:xfrm>
            <a:off x="217322" y="3740656"/>
            <a:ext cx="6118164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 dirty="0" err="1">
                <a:latin typeface="SF Pro Heavy" pitchFamily="2" charset="0"/>
                <a:ea typeface="SF Pro Heavy" pitchFamily="2" charset="0"/>
                <a:cs typeface="SF Pro Heavy" pitchFamily="2" charset="0"/>
              </a:rPr>
              <a:t>SuperQT</a:t>
            </a:r>
            <a:endParaRPr lang="en-US" sz="2800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r>
              <a:rPr lang="en-US" sz="2800" dirty="0">
                <a:latin typeface="SF Pro Thin" pitchFamily="2" charset="0"/>
                <a:ea typeface="SF Pro Thin" pitchFamily="2" charset="0"/>
                <a:cs typeface="SF Pro Thin" pitchFamily="2" charset="0"/>
              </a:rPr>
              <a:t>- stable in CV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SF Pro Thin" pitchFamily="2" charset="0"/>
                <a:ea typeface="SF Pro Thin" pitchFamily="2" charset="0"/>
                <a:cs typeface="SF Pro Thin" pitchFamily="2" charset="0"/>
              </a:rPr>
              <a:t>- totally ordered</a:t>
            </a:r>
          </a:p>
          <a:p>
            <a:r>
              <a:rPr lang="en-US" sz="2800" dirty="0">
                <a:solidFill>
                  <a:schemeClr val="bg1">
                    <a:lumMod val="75000"/>
                  </a:schemeClr>
                </a:solidFill>
                <a:latin typeface="SF Pro Thin" pitchFamily="2" charset="0"/>
                <a:ea typeface="SF Pro Thin" pitchFamily="2" charset="0"/>
                <a:cs typeface="SF Pro Thin" pitchFamily="2" charset="0"/>
              </a:rPr>
              <a:t>- simple out of sample and update</a:t>
            </a:r>
          </a:p>
        </p:txBody>
      </p:sp>
    </p:spTree>
    <p:extLst>
      <p:ext uri="{BB962C8B-B14F-4D97-AF65-F5344CB8AC3E}">
        <p14:creationId xmlns:p14="http://schemas.microsoft.com/office/powerpoint/2010/main" val="407173816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QUADTREES ARE FA</a:t>
            </a:r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IRLY STABLE IN CV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A0823-5FB8-C972-FCFA-56CE39833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12"/>
          <a:stretch/>
        </p:blipFill>
        <p:spPr>
          <a:xfrm>
            <a:off x="2473260" y="90350"/>
            <a:ext cx="6050380" cy="53731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506C8A-C8F5-647D-DECB-ECBAB9C7FA63}"/>
              </a:ext>
            </a:extLst>
          </p:cNvPr>
          <p:cNvSpPr txBox="1"/>
          <p:nvPr/>
        </p:nvSpPr>
        <p:spPr>
          <a:xfrm>
            <a:off x="210065" y="531341"/>
            <a:ext cx="2508421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TOTALLY ORDERED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An observation will nest exactly into one cell at any given depth, and fit depth is a function of both fit and density, and big jumps in depth are rare.</a:t>
            </a:r>
          </a:p>
        </p:txBody>
      </p:sp>
    </p:spTree>
    <p:extLst>
      <p:ext uri="{BB962C8B-B14F-4D97-AF65-F5344CB8AC3E}">
        <p14:creationId xmlns:p14="http://schemas.microsoft.com/office/powerpoint/2010/main" val="1891123313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QUADTREES ARE FA</a:t>
            </a:r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IRLY STABLE IN CV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A0823-5FB8-C972-FCFA-56CE39833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12"/>
          <a:stretch/>
        </p:blipFill>
        <p:spPr>
          <a:xfrm>
            <a:off x="2473260" y="90350"/>
            <a:ext cx="6050380" cy="53731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506C8A-C8F5-647D-DECB-ECBAB9C7FA63}"/>
              </a:ext>
            </a:extLst>
          </p:cNvPr>
          <p:cNvSpPr txBox="1"/>
          <p:nvPr/>
        </p:nvSpPr>
        <p:spPr>
          <a:xfrm>
            <a:off x="210065" y="531341"/>
            <a:ext cx="250842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OUT-OF-BAG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For interpolating predictions </a:t>
            </a:r>
            <a:r>
              <a:rPr lang="en-US" i="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within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frame,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we always have a model</a:t>
            </a:r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1A0FCF02-AB02-10CE-B015-7A78403F7BDF}"/>
              </a:ext>
            </a:extLst>
          </p:cNvPr>
          <p:cNvCxnSpPr>
            <a:cxnSpLocks/>
          </p:cNvCxnSpPr>
          <p:nvPr/>
        </p:nvCxnSpPr>
        <p:spPr>
          <a:xfrm flipV="1">
            <a:off x="1270686" y="1285103"/>
            <a:ext cx="2102709" cy="1421027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50516714-96A6-9347-5A2B-D311C12171B4}"/>
              </a:ext>
            </a:extLst>
          </p:cNvPr>
          <p:cNvCxnSpPr>
            <a:cxnSpLocks/>
          </p:cNvCxnSpPr>
          <p:nvPr/>
        </p:nvCxnSpPr>
        <p:spPr>
          <a:xfrm flipV="1">
            <a:off x="1270686" y="1173892"/>
            <a:ext cx="3233352" cy="1929025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EBCC314-1304-37D7-76AA-7F924A69D4AC}"/>
              </a:ext>
            </a:extLst>
          </p:cNvPr>
          <p:cNvCxnSpPr>
            <a:cxnSpLocks/>
          </p:cNvCxnSpPr>
          <p:nvPr/>
        </p:nvCxnSpPr>
        <p:spPr>
          <a:xfrm flipV="1">
            <a:off x="1050324" y="2964428"/>
            <a:ext cx="3538152" cy="923330"/>
          </a:xfrm>
          <a:prstGeom prst="straightConnector1">
            <a:avLst/>
          </a:prstGeom>
          <a:ln w="381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DD01F492-C619-0E3B-CAC6-F5F8E182D032}"/>
              </a:ext>
            </a:extLst>
          </p:cNvPr>
          <p:cNvSpPr txBox="1"/>
          <p:nvPr/>
        </p:nvSpPr>
        <p:spPr>
          <a:xfrm>
            <a:off x="119915" y="2465947"/>
            <a:ext cx="1375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Always </a:t>
            </a:r>
            <a:r>
              <a:rPr lang="en-US" b="1" dirty="0">
                <a:latin typeface="SF Mono Heavy" panose="020B0009000002000000" pitchFamily="49" charset="0"/>
                <a:ea typeface="SF Pro Light" pitchFamily="2" charset="0"/>
                <a:cs typeface="SF Mono Heavy" panose="020B0009000002000000" pitchFamily="49" charset="0"/>
              </a:rPr>
              <a:t>2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2DEDBA5-851A-E38D-D89B-A5097B6A8D23}"/>
              </a:ext>
            </a:extLst>
          </p:cNvPr>
          <p:cNvSpPr txBox="1"/>
          <p:nvPr/>
        </p:nvSpPr>
        <p:spPr>
          <a:xfrm>
            <a:off x="166847" y="2939877"/>
            <a:ext cx="137525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Mono Heavy" panose="020B0009000002000000" pitchFamily="49" charset="0"/>
                <a:ea typeface="SF Pro Light" pitchFamily="2" charset="0"/>
                <a:cs typeface="SF Mono Heavy" panose="020B0009000002000000" pitchFamily="49" charset="0"/>
              </a:rPr>
              <a:t>2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or</a:t>
            </a:r>
            <a:r>
              <a:rPr lang="en-US" b="1" dirty="0">
                <a:latin typeface="SF Mono Heavy" panose="020B0009000002000000" pitchFamily="49" charset="0"/>
                <a:ea typeface="SF Pro Light" pitchFamily="2" charset="0"/>
                <a:cs typeface="SF Mono Heavy" panose="020B0009000002000000" pitchFamily="49" charset="0"/>
              </a:rPr>
              <a:t> 21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FE2AC88-0519-B49B-6368-F02B3E56B37C}"/>
              </a:ext>
            </a:extLst>
          </p:cNvPr>
          <p:cNvSpPr txBox="1"/>
          <p:nvPr/>
        </p:nvSpPr>
        <p:spPr>
          <a:xfrm>
            <a:off x="156114" y="3413807"/>
            <a:ext cx="10363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F Mono Heavy" panose="020B0009000002000000" pitchFamily="49" charset="0"/>
                <a:ea typeface="SF Pro Light" pitchFamily="2" charset="0"/>
                <a:cs typeface="SF Mono Heavy" panose="020B0009000002000000" pitchFamily="49" charset="0"/>
              </a:rPr>
              <a:t>4112 </a:t>
            </a:r>
          </a:p>
          <a:p>
            <a:pPr algn="ctr"/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or</a:t>
            </a:r>
            <a:r>
              <a:rPr lang="en-US" b="1" dirty="0">
                <a:latin typeface="SF Mono Heavy" panose="020B0009000002000000" pitchFamily="49" charset="0"/>
                <a:ea typeface="SF Pro Light" pitchFamily="2" charset="0"/>
                <a:cs typeface="SF Mono Heavy" panose="020B0009000002000000" pitchFamily="49" charset="0"/>
              </a:rPr>
              <a:t> </a:t>
            </a:r>
          </a:p>
          <a:p>
            <a:pPr algn="ctr"/>
            <a:r>
              <a:rPr lang="en-US" b="1" dirty="0">
                <a:latin typeface="SF Mono Heavy" panose="020B0009000002000000" pitchFamily="49" charset="0"/>
                <a:ea typeface="SF Pro Light" pitchFamily="2" charset="0"/>
                <a:cs typeface="SF Mono Heavy" panose="020B0009000002000000" pitchFamily="49" charset="0"/>
              </a:rPr>
              <a:t>411</a:t>
            </a:r>
          </a:p>
        </p:txBody>
      </p:sp>
    </p:spTree>
    <p:extLst>
      <p:ext uri="{BB962C8B-B14F-4D97-AF65-F5344CB8AC3E}">
        <p14:creationId xmlns:p14="http://schemas.microsoft.com/office/powerpoint/2010/main" val="4053335315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QUADTREES ARE FA</a:t>
            </a:r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IRLY STABLE IN CV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A0823-5FB8-C972-FCFA-56CE39833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12"/>
          <a:stretch/>
        </p:blipFill>
        <p:spPr>
          <a:xfrm>
            <a:off x="2473260" y="90350"/>
            <a:ext cx="6050380" cy="53731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506C8A-C8F5-647D-DECB-ECBAB9C7FA63}"/>
              </a:ext>
            </a:extLst>
          </p:cNvPr>
          <p:cNvSpPr txBox="1"/>
          <p:nvPr/>
        </p:nvSpPr>
        <p:spPr>
          <a:xfrm>
            <a:off x="210065" y="531341"/>
            <a:ext cx="2601097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OUT-OF-BAG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For interpolating predictions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within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frame,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we always have a model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For </a:t>
            </a:r>
            <a:r>
              <a:rPr lang="en-US" i="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extrapolating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predictions outside frame,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we always use model </a:t>
            </a:r>
            <a:r>
              <a:rPr lang="en-US" b="1" dirty="0">
                <a:latin typeface="SF Mono Heavy" panose="020B0009000002000000" pitchFamily="49" charset="0"/>
                <a:ea typeface="SF Pro Light" pitchFamily="2" charset="0"/>
                <a:cs typeface="SF Mono Heavy" panose="020B0009000002000000" pitchFamily="49" charset="0"/>
              </a:rPr>
              <a:t>0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.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BF6C88D-C19B-36C9-39BF-AC7635824669}"/>
              </a:ext>
            </a:extLst>
          </p:cNvPr>
          <p:cNvSpPr/>
          <p:nvPr/>
        </p:nvSpPr>
        <p:spPr>
          <a:xfrm>
            <a:off x="2193324" y="4226012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75AC38-9CFF-2665-3939-916F7F3A4717}"/>
              </a:ext>
            </a:extLst>
          </p:cNvPr>
          <p:cNvSpPr/>
          <p:nvPr/>
        </p:nvSpPr>
        <p:spPr>
          <a:xfrm>
            <a:off x="2473260" y="3809217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BE6FFB-5662-F01E-02D1-9D435965D906}"/>
              </a:ext>
            </a:extLst>
          </p:cNvPr>
          <p:cNvSpPr/>
          <p:nvPr/>
        </p:nvSpPr>
        <p:spPr>
          <a:xfrm>
            <a:off x="9333159" y="208296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DFF2A59-9819-9D59-52AC-EA3895079567}"/>
              </a:ext>
            </a:extLst>
          </p:cNvPr>
          <p:cNvSpPr/>
          <p:nvPr/>
        </p:nvSpPr>
        <p:spPr>
          <a:xfrm>
            <a:off x="3282779" y="262828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D58EA2E-FCA0-59C9-F084-BE7F31CC6D6D}"/>
              </a:ext>
            </a:extLst>
          </p:cNvPr>
          <p:cNvSpPr/>
          <p:nvPr/>
        </p:nvSpPr>
        <p:spPr>
          <a:xfrm>
            <a:off x="4355757" y="100175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9A69982-32F0-3CD5-3537-A4E2BBB0EEAC}"/>
              </a:ext>
            </a:extLst>
          </p:cNvPr>
          <p:cNvSpPr/>
          <p:nvPr/>
        </p:nvSpPr>
        <p:spPr>
          <a:xfrm>
            <a:off x="5566418" y="165294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45B939C-A5A3-7065-884E-B399CC4575FD}"/>
              </a:ext>
            </a:extLst>
          </p:cNvPr>
          <p:cNvSpPr/>
          <p:nvPr/>
        </p:nvSpPr>
        <p:spPr>
          <a:xfrm>
            <a:off x="4662315" y="5185020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DB7C77DB-0069-6D61-C919-4F17355AD913}"/>
              </a:ext>
            </a:extLst>
          </p:cNvPr>
          <p:cNvCxnSpPr>
            <a:cxnSpLocks/>
          </p:cNvCxnSpPr>
          <p:nvPr/>
        </p:nvCxnSpPr>
        <p:spPr>
          <a:xfrm flipH="1">
            <a:off x="8474675" y="5339479"/>
            <a:ext cx="1423086" cy="0"/>
          </a:xfrm>
          <a:prstGeom prst="straightConnector1">
            <a:avLst/>
          </a:prstGeom>
          <a:ln w="762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4990798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QUADTREES ARE FA</a:t>
            </a:r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IRLY STABLE IN CV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A0823-5FB8-C972-FCFA-56CE39833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45" b="2812"/>
          <a:stretch/>
        </p:blipFill>
        <p:spPr>
          <a:xfrm>
            <a:off x="2473260" y="90350"/>
            <a:ext cx="4988891" cy="53731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506C8A-C8F5-647D-DECB-ECBAB9C7FA63}"/>
              </a:ext>
            </a:extLst>
          </p:cNvPr>
          <p:cNvSpPr txBox="1"/>
          <p:nvPr/>
        </p:nvSpPr>
        <p:spPr>
          <a:xfrm>
            <a:off x="210065" y="531341"/>
            <a:ext cx="26010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SF Pro Heavy" pitchFamily="2" charset="0"/>
                <a:ea typeface="SF Pro Heavy" pitchFamily="2" charset="0"/>
                <a:cs typeface="SF Pro Heavy" pitchFamily="2" charset="0"/>
              </a:rPr>
              <a:t>OUT-OF-BAG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For interpolating predictions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within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frame,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we always have a model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For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extrapolating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predictions outside frame,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we always use model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SF Mono Heavy" panose="020B0009000002000000" pitchFamily="49" charset="0"/>
                <a:ea typeface="SF Pro Light" pitchFamily="2" charset="0"/>
                <a:cs typeface="SF Mono Heavy" panose="020B0009000002000000" pitchFamily="49" charset="0"/>
              </a:rPr>
              <a:t>0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.</a:t>
            </a:r>
          </a:p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UPDATING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Treat 0 as a child of some larger frame and prepend all cells with its new index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BF6C88D-C19B-36C9-39BF-AC7635824669}"/>
              </a:ext>
            </a:extLst>
          </p:cNvPr>
          <p:cNvSpPr/>
          <p:nvPr/>
        </p:nvSpPr>
        <p:spPr>
          <a:xfrm>
            <a:off x="2193324" y="4226012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75AC38-9CFF-2665-3939-916F7F3A4717}"/>
              </a:ext>
            </a:extLst>
          </p:cNvPr>
          <p:cNvSpPr/>
          <p:nvPr/>
        </p:nvSpPr>
        <p:spPr>
          <a:xfrm>
            <a:off x="2473260" y="3809217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BE6FFB-5662-F01E-02D1-9D435965D906}"/>
              </a:ext>
            </a:extLst>
          </p:cNvPr>
          <p:cNvSpPr/>
          <p:nvPr/>
        </p:nvSpPr>
        <p:spPr>
          <a:xfrm>
            <a:off x="9333159" y="208296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DFF2A59-9819-9D59-52AC-EA3895079567}"/>
              </a:ext>
            </a:extLst>
          </p:cNvPr>
          <p:cNvSpPr/>
          <p:nvPr/>
        </p:nvSpPr>
        <p:spPr>
          <a:xfrm>
            <a:off x="3282779" y="262828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D58EA2E-FCA0-59C9-F084-BE7F31CC6D6D}"/>
              </a:ext>
            </a:extLst>
          </p:cNvPr>
          <p:cNvSpPr/>
          <p:nvPr/>
        </p:nvSpPr>
        <p:spPr>
          <a:xfrm>
            <a:off x="4355757" y="100175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9A69982-32F0-3CD5-3537-A4E2BBB0EEAC}"/>
              </a:ext>
            </a:extLst>
          </p:cNvPr>
          <p:cNvSpPr/>
          <p:nvPr/>
        </p:nvSpPr>
        <p:spPr>
          <a:xfrm>
            <a:off x="5566418" y="165294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45B939C-A5A3-7065-884E-B399CC4575FD}"/>
              </a:ext>
            </a:extLst>
          </p:cNvPr>
          <p:cNvSpPr/>
          <p:nvPr/>
        </p:nvSpPr>
        <p:spPr>
          <a:xfrm>
            <a:off x="4662315" y="5185020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FE1EE9B-4B58-449B-5F3C-5E332909B875}"/>
              </a:ext>
            </a:extLst>
          </p:cNvPr>
          <p:cNvGrpSpPr/>
          <p:nvPr/>
        </p:nvGrpSpPr>
        <p:grpSpPr>
          <a:xfrm>
            <a:off x="2808514" y="-440871"/>
            <a:ext cx="7484076" cy="5568042"/>
            <a:chOff x="2808514" y="-440871"/>
            <a:chExt cx="7484076" cy="556804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6843163-38D5-2A1C-02A2-2CCDF2466E30}"/>
                </a:ext>
              </a:extLst>
            </p:cNvPr>
            <p:cNvCxnSpPr/>
            <p:nvPr/>
          </p:nvCxnSpPr>
          <p:spPr>
            <a:xfrm flipV="1">
              <a:off x="2811162" y="-440871"/>
              <a:ext cx="0" cy="97221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B6605BF-8C1C-3F5E-B274-C331B663A93C}"/>
                </a:ext>
              </a:extLst>
            </p:cNvPr>
            <p:cNvCxnSpPr>
              <a:cxnSpLocks/>
            </p:cNvCxnSpPr>
            <p:nvPr/>
          </p:nvCxnSpPr>
          <p:spPr>
            <a:xfrm>
              <a:off x="2808514" y="531341"/>
              <a:ext cx="74840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533C8D2-7A3E-5006-3AC9-9AA8FFDE063A}"/>
                </a:ext>
              </a:extLst>
            </p:cNvPr>
            <p:cNvCxnSpPr/>
            <p:nvPr/>
          </p:nvCxnSpPr>
          <p:spPr>
            <a:xfrm>
              <a:off x="7304388" y="0"/>
              <a:ext cx="0" cy="512717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B56337D-9451-5CF6-3D84-9C22F9494BBF}"/>
                </a:ext>
              </a:extLst>
            </p:cNvPr>
            <p:cNvCxnSpPr>
              <a:cxnSpLocks/>
            </p:cNvCxnSpPr>
            <p:nvPr/>
          </p:nvCxnSpPr>
          <p:spPr>
            <a:xfrm>
              <a:off x="7304388" y="5116948"/>
              <a:ext cx="286566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9B5E1F-12C7-C157-8FD1-27075F3806FA}"/>
              </a:ext>
            </a:extLst>
          </p:cNvPr>
          <p:cNvSpPr txBox="1"/>
          <p:nvPr/>
        </p:nvSpPr>
        <p:spPr>
          <a:xfrm>
            <a:off x="2766475" y="508836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SF Mono Heavy" panose="020B0009000002000000" pitchFamily="49" charset="0"/>
                <a:cs typeface="SF Mono Heavy" panose="020B0009000002000000" pitchFamily="49" charset="0"/>
              </a:rPr>
              <a:t>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6CE3C1-0E4E-14F2-1318-3CD5FC7BF010}"/>
              </a:ext>
            </a:extLst>
          </p:cNvPr>
          <p:cNvSpPr txBox="1"/>
          <p:nvPr/>
        </p:nvSpPr>
        <p:spPr>
          <a:xfrm>
            <a:off x="7312438" y="564003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SF Mono Heavy" panose="020B0009000002000000" pitchFamily="49" charset="0"/>
                <a:cs typeface="SF Mono Heavy" panose="020B0009000002000000" pitchFamily="49" charset="0"/>
              </a:rPr>
              <a:t>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316D43-F5E4-BC50-F634-7106E70DCB85}"/>
              </a:ext>
            </a:extLst>
          </p:cNvPr>
          <p:cNvSpPr txBox="1"/>
          <p:nvPr/>
        </p:nvSpPr>
        <p:spPr>
          <a:xfrm>
            <a:off x="7299448" y="167362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SF Mono Heavy" panose="020B0009000002000000" pitchFamily="49" charset="0"/>
                <a:cs typeface="SF Mono Heavy" panose="020B0009000002000000" pitchFamily="49" charset="0"/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2EA53A-1681-AA60-1BCA-BD9AF7C54B09}"/>
              </a:ext>
            </a:extLst>
          </p:cNvPr>
          <p:cNvSpPr txBox="1"/>
          <p:nvPr/>
        </p:nvSpPr>
        <p:spPr>
          <a:xfrm>
            <a:off x="2776237" y="145937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SF Mono Heavy" panose="020B0009000002000000" pitchFamily="49" charset="0"/>
                <a:cs typeface="SF Mono Heavy" panose="020B0009000002000000" pitchFamily="49" charset="0"/>
              </a:rPr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36080084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QUADTREES ARE FA</a:t>
            </a:r>
            <a:r>
              <a:rPr lang="en-US" sz="3200" b="1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IRLY STABLE IN CV</a:t>
            </a:r>
            <a:endParaRPr lang="en-US" sz="3200" b="1" strike="noStrike" spc="-1" dirty="0">
              <a:solidFill>
                <a:srgbClr val="FFFFFF"/>
              </a:solidFill>
              <a:latin typeface="Futura" panose="020B0602020204020303" pitchFamily="34" charset="-79"/>
              <a:ea typeface="SF Pro Heavy" pitchFamily="2" charset="0"/>
              <a:cs typeface="Futura" panose="020B0602020204020303" pitchFamily="34" charset="-79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9EA0823-5FB8-C972-FCFA-56CE39833F4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7545" b="2812"/>
          <a:stretch/>
        </p:blipFill>
        <p:spPr>
          <a:xfrm>
            <a:off x="2473260" y="90350"/>
            <a:ext cx="4988891" cy="537319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8506C8A-C8F5-647D-DECB-ECBAB9C7FA63}"/>
              </a:ext>
            </a:extLst>
          </p:cNvPr>
          <p:cNvSpPr txBox="1"/>
          <p:nvPr/>
        </p:nvSpPr>
        <p:spPr>
          <a:xfrm>
            <a:off x="210065" y="531341"/>
            <a:ext cx="260109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SF Pro Heavy" pitchFamily="2" charset="0"/>
                <a:ea typeface="SF Pro Heavy" pitchFamily="2" charset="0"/>
                <a:cs typeface="SF Pro Heavy" pitchFamily="2" charset="0"/>
              </a:rPr>
              <a:t>OUT-OF-BAG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For interpolating predictions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within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frame,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we always have a model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For </a:t>
            </a:r>
            <a:r>
              <a:rPr lang="en-US" i="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extrapolating 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predictions outside frame,</a:t>
            </a:r>
          </a:p>
          <a:p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we always use model </a:t>
            </a:r>
            <a:r>
              <a:rPr lang="en-US" b="1" dirty="0">
                <a:solidFill>
                  <a:schemeClr val="bg1">
                    <a:lumMod val="75000"/>
                  </a:schemeClr>
                </a:solidFill>
                <a:latin typeface="SF Mono Heavy" panose="020B0009000002000000" pitchFamily="49" charset="0"/>
                <a:ea typeface="SF Pro Light" pitchFamily="2" charset="0"/>
                <a:cs typeface="SF Mono Heavy" panose="020B0009000002000000" pitchFamily="49" charset="0"/>
              </a:rPr>
              <a:t>0</a:t>
            </a:r>
            <a:r>
              <a:rPr lang="en-US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.</a:t>
            </a:r>
          </a:p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UPDATING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Treat 0 as a child of some larger frame and prepend all cells with its new index</a:t>
            </a:r>
          </a:p>
        </p:txBody>
      </p:sp>
      <p:sp>
        <p:nvSpPr>
          <p:cNvPr id="3" name="Oval 2">
            <a:extLst>
              <a:ext uri="{FF2B5EF4-FFF2-40B4-BE49-F238E27FC236}">
                <a16:creationId xmlns:a16="http://schemas.microsoft.com/office/drawing/2014/main" id="{8BF6C88D-C19B-36C9-39BF-AC7635824669}"/>
              </a:ext>
            </a:extLst>
          </p:cNvPr>
          <p:cNvSpPr/>
          <p:nvPr/>
        </p:nvSpPr>
        <p:spPr>
          <a:xfrm>
            <a:off x="2193324" y="4226012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0D75AC38-9CFF-2665-3939-916F7F3A4717}"/>
              </a:ext>
            </a:extLst>
          </p:cNvPr>
          <p:cNvSpPr/>
          <p:nvPr/>
        </p:nvSpPr>
        <p:spPr>
          <a:xfrm>
            <a:off x="2473260" y="3809217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48BE6FFB-5662-F01E-02D1-9D435965D906}"/>
              </a:ext>
            </a:extLst>
          </p:cNvPr>
          <p:cNvSpPr/>
          <p:nvPr/>
        </p:nvSpPr>
        <p:spPr>
          <a:xfrm>
            <a:off x="9333159" y="208296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>
            <a:extLst>
              <a:ext uri="{FF2B5EF4-FFF2-40B4-BE49-F238E27FC236}">
                <a16:creationId xmlns:a16="http://schemas.microsoft.com/office/drawing/2014/main" id="{BDFF2A59-9819-9D59-52AC-EA3895079567}"/>
              </a:ext>
            </a:extLst>
          </p:cNvPr>
          <p:cNvSpPr/>
          <p:nvPr/>
        </p:nvSpPr>
        <p:spPr>
          <a:xfrm>
            <a:off x="3282779" y="262828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9D58EA2E-FCA0-59C9-F084-BE7F31CC6D6D}"/>
              </a:ext>
            </a:extLst>
          </p:cNvPr>
          <p:cNvSpPr/>
          <p:nvPr/>
        </p:nvSpPr>
        <p:spPr>
          <a:xfrm>
            <a:off x="4355757" y="100175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59A69982-32F0-3CD5-3537-A4E2BBB0EEAC}"/>
              </a:ext>
            </a:extLst>
          </p:cNvPr>
          <p:cNvSpPr/>
          <p:nvPr/>
        </p:nvSpPr>
        <p:spPr>
          <a:xfrm>
            <a:off x="5566418" y="165294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245B939C-A5A3-7065-884E-B399CC4575FD}"/>
              </a:ext>
            </a:extLst>
          </p:cNvPr>
          <p:cNvSpPr/>
          <p:nvPr/>
        </p:nvSpPr>
        <p:spPr>
          <a:xfrm>
            <a:off x="4662315" y="5185020"/>
            <a:ext cx="193692" cy="203886"/>
          </a:xfrm>
          <a:prstGeom prst="ellipse">
            <a:avLst/>
          </a:prstGeom>
          <a:solidFill>
            <a:srgbClr val="FFF4EF"/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7FE1EE9B-4B58-449B-5F3C-5E332909B875}"/>
              </a:ext>
            </a:extLst>
          </p:cNvPr>
          <p:cNvGrpSpPr/>
          <p:nvPr/>
        </p:nvGrpSpPr>
        <p:grpSpPr>
          <a:xfrm>
            <a:off x="2808514" y="-440871"/>
            <a:ext cx="7484076" cy="5568042"/>
            <a:chOff x="2808514" y="-440871"/>
            <a:chExt cx="7484076" cy="5568042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56843163-38D5-2A1C-02A2-2CCDF2466E30}"/>
                </a:ext>
              </a:extLst>
            </p:cNvPr>
            <p:cNvCxnSpPr/>
            <p:nvPr/>
          </p:nvCxnSpPr>
          <p:spPr>
            <a:xfrm flipV="1">
              <a:off x="2811162" y="-440871"/>
              <a:ext cx="0" cy="972212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4B6605BF-8C1C-3F5E-B274-C331B663A93C}"/>
                </a:ext>
              </a:extLst>
            </p:cNvPr>
            <p:cNvCxnSpPr>
              <a:cxnSpLocks/>
            </p:cNvCxnSpPr>
            <p:nvPr/>
          </p:nvCxnSpPr>
          <p:spPr>
            <a:xfrm>
              <a:off x="2808514" y="531341"/>
              <a:ext cx="7484076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3533C8D2-7A3E-5006-3AC9-9AA8FFDE063A}"/>
                </a:ext>
              </a:extLst>
            </p:cNvPr>
            <p:cNvCxnSpPr/>
            <p:nvPr/>
          </p:nvCxnSpPr>
          <p:spPr>
            <a:xfrm>
              <a:off x="7304388" y="0"/>
              <a:ext cx="0" cy="5127171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AB56337D-9451-5CF6-3D84-9C22F9494BBF}"/>
                </a:ext>
              </a:extLst>
            </p:cNvPr>
            <p:cNvCxnSpPr>
              <a:cxnSpLocks/>
            </p:cNvCxnSpPr>
            <p:nvPr/>
          </p:nvCxnSpPr>
          <p:spPr>
            <a:xfrm>
              <a:off x="7304388" y="5116948"/>
              <a:ext cx="2865664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99B5E1F-12C7-C157-8FD1-27075F3806FA}"/>
              </a:ext>
            </a:extLst>
          </p:cNvPr>
          <p:cNvSpPr txBox="1"/>
          <p:nvPr/>
        </p:nvSpPr>
        <p:spPr>
          <a:xfrm>
            <a:off x="2766475" y="508836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SF Mono Heavy" panose="020B0009000002000000" pitchFamily="49" charset="0"/>
                <a:cs typeface="SF Mono Heavy" panose="020B0009000002000000" pitchFamily="49" charset="0"/>
              </a:rPr>
              <a:t>4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86CE3C1-0E4E-14F2-1318-3CD5FC7BF010}"/>
              </a:ext>
            </a:extLst>
          </p:cNvPr>
          <p:cNvSpPr txBox="1"/>
          <p:nvPr/>
        </p:nvSpPr>
        <p:spPr>
          <a:xfrm>
            <a:off x="7312438" y="564003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SF Mono Heavy" panose="020B0009000002000000" pitchFamily="49" charset="0"/>
                <a:cs typeface="SF Mono Heavy" panose="020B0009000002000000" pitchFamily="49" charset="0"/>
              </a:rPr>
              <a:t>3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1316D43-F5E4-BC50-F634-7106E70DCB85}"/>
              </a:ext>
            </a:extLst>
          </p:cNvPr>
          <p:cNvSpPr txBox="1"/>
          <p:nvPr/>
        </p:nvSpPr>
        <p:spPr>
          <a:xfrm>
            <a:off x="7299448" y="167362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SF Mono Heavy" panose="020B0009000002000000" pitchFamily="49" charset="0"/>
                <a:cs typeface="SF Mono Heavy" panose="020B0009000002000000" pitchFamily="49" charset="0"/>
              </a:rPr>
              <a:t>1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F2EA53A-1681-AA60-1BCA-BD9AF7C54B09}"/>
              </a:ext>
            </a:extLst>
          </p:cNvPr>
          <p:cNvSpPr txBox="1"/>
          <p:nvPr/>
        </p:nvSpPr>
        <p:spPr>
          <a:xfrm>
            <a:off x="2776237" y="145937"/>
            <a:ext cx="24713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accent2"/>
                </a:solidFill>
                <a:latin typeface="SF Mono Heavy" panose="020B0009000002000000" pitchFamily="49" charset="0"/>
                <a:cs typeface="SF Mono Heavy" panose="020B0009000002000000" pitchFamily="49" charset="0"/>
              </a:rPr>
              <a:t>2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3210ED7-0923-9B3B-FBBA-D034BA646F71}"/>
              </a:ext>
            </a:extLst>
          </p:cNvPr>
          <p:cNvCxnSpPr>
            <a:cxnSpLocks/>
          </p:cNvCxnSpPr>
          <p:nvPr/>
        </p:nvCxnSpPr>
        <p:spPr>
          <a:xfrm flipV="1">
            <a:off x="1522748" y="3534508"/>
            <a:ext cx="1953723" cy="667375"/>
          </a:xfrm>
          <a:prstGeom prst="straightConnector1">
            <a:avLst/>
          </a:prstGeom>
          <a:ln w="5715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FD9F0515-2FA5-9D6E-2CC5-B684ACAFE2AB}"/>
              </a:ext>
            </a:extLst>
          </p:cNvPr>
          <p:cNvSpPr txBox="1"/>
          <p:nvPr/>
        </p:nvSpPr>
        <p:spPr>
          <a:xfrm>
            <a:off x="312165" y="3942388"/>
            <a:ext cx="179491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>
                <a:latin typeface="SF Mono Heavy" panose="020B0009000002000000" pitchFamily="49" charset="0"/>
                <a:cs typeface="SF Mono Heavy" panose="020B0009000002000000" pitchFamily="49" charset="0"/>
              </a:rPr>
              <a:t>424 </a:t>
            </a:r>
            <a:r>
              <a:rPr lang="en-US" sz="28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updates to </a:t>
            </a:r>
            <a:r>
              <a:rPr lang="en-US" sz="2800" b="1" dirty="0">
                <a:solidFill>
                  <a:schemeClr val="accent2"/>
                </a:solidFill>
                <a:latin typeface="SF Mono Heavy" panose="020B0009000002000000" pitchFamily="49" charset="0"/>
                <a:cs typeface="SF Mono Heavy" panose="020B0009000002000000" pitchFamily="49" charset="0"/>
              </a:rPr>
              <a:t>4424</a:t>
            </a:r>
            <a:endParaRPr lang="en-US" sz="2800" dirty="0">
              <a:solidFill>
                <a:schemeClr val="accent2"/>
              </a:solidFill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78087378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THE SUPERVISED QUADTREE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93CE3A-DBE4-93FA-98DA-97E7239BA75A}"/>
              </a:ext>
            </a:extLst>
          </p:cNvPr>
          <p:cNvSpPr txBox="1"/>
          <p:nvPr/>
        </p:nvSpPr>
        <p:spPr>
          <a:xfrm>
            <a:off x="657411" y="412376"/>
            <a:ext cx="888103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0. INITIALIZE: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enqueue a root cell that predicts y ~ X, the “global” model</a:t>
            </a:r>
            <a:endParaRPr lang="en-US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1. SPLIT: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pop the first cell from our queue and split it into four. For each split: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1-1. fit a </a:t>
            </a:r>
            <a:r>
              <a:rPr lang="en-US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submodel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predicting only outcomes in that cell using data in that cell.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1-2. update predictions for the whole map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1-3. if predictions are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significantly better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, return the split to the queue &amp; go to 1,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        otherwise assign all observations in that split the parent’s label &amp; discard the split.</a:t>
            </a:r>
          </a:p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2. PRUNE: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fit</a:t>
            </a:r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a model with all current feature X label interactions (one hot).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2-1.  if all terms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are significant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, go to 3,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         otherwise find the deepest non-significant term, </a:t>
            </a:r>
            <a:r>
              <a:rPr lang="en-US" i="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d*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2-2. for all non-significant terms at </a:t>
            </a:r>
            <a:r>
              <a:rPr lang="en-US" i="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d*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2-2-1. merge the non-significant term into its parent leaf’s term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2-2-2. remove the non-significant term itself and go to 2-1.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3. FINALIZE: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Fit a final model on the final design matrix from 2.</a:t>
            </a:r>
          </a:p>
        </p:txBody>
      </p:sp>
    </p:spTree>
    <p:extLst>
      <p:ext uri="{BB962C8B-B14F-4D97-AF65-F5344CB8AC3E}">
        <p14:creationId xmlns:p14="http://schemas.microsoft.com/office/powerpoint/2010/main" val="2634365904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THE SUPERVISED QUADTREE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993CE3A-DBE4-93FA-98DA-97E7239BA75A}"/>
              </a:ext>
            </a:extLst>
          </p:cNvPr>
          <p:cNvSpPr txBox="1"/>
          <p:nvPr/>
        </p:nvSpPr>
        <p:spPr>
          <a:xfrm>
            <a:off x="657411" y="412376"/>
            <a:ext cx="8881035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0. INITIALIZE: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enqueue a root cell that predicts y ~ X, the “global” model</a:t>
            </a:r>
            <a:endParaRPr lang="en-US" b="1" dirty="0">
              <a:latin typeface="SF Pro Heavy" pitchFamily="2" charset="0"/>
              <a:ea typeface="SF Pro Heavy" pitchFamily="2" charset="0"/>
              <a:cs typeface="SF Pro Heavy" pitchFamily="2" charset="0"/>
            </a:endParaRPr>
          </a:p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1. SPLIT: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pop the first cell from our queue and split it into four. For each split: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1-1. fit a </a:t>
            </a:r>
            <a:r>
              <a:rPr lang="en-US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submodel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predicting only outcomes in that cell using data in that cell.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1-2. update predictions for the whole map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1-3. if predictions are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significantly better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, return the split to the queue &amp; go to 1,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        otherwise assign all observations in that split the parent’s label &amp; discard the split.</a:t>
            </a:r>
          </a:p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2. PRUNE: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fit</a:t>
            </a:r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a model with all current feature X label interactions (one hot).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2-1.  if all terms </a:t>
            </a:r>
            <a:r>
              <a:rPr lang="en-US" b="1" dirty="0">
                <a:solidFill>
                  <a:schemeClr val="accent2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are significant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, go to 3,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         otherwise find the deepest non-significant term, </a:t>
            </a:r>
            <a:r>
              <a:rPr lang="en-US" i="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d*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2-2. for all non-significant terms at </a:t>
            </a:r>
            <a:r>
              <a:rPr lang="en-US" i="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d*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2-2-1. merge the non-significant term into its parent leaf’s term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2-2-2. remove the non-significant term itself and go to 2-1.</a:t>
            </a:r>
            <a:endParaRPr lang="en-US" dirty="0">
              <a:solidFill>
                <a:schemeClr val="accent2">
                  <a:lumMod val="75000"/>
                </a:schemeClr>
              </a:solidFill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  <a:p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3. FINALIZE: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Fit a final model on the final design matrix from 2.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1F3466D-FE96-922A-E23A-73840BCF4300}"/>
                  </a:ext>
                </a:extLst>
              </p:cNvPr>
              <p:cNvSpPr txBox="1"/>
              <p:nvPr/>
            </p:nvSpPr>
            <p:spPr>
              <a:xfrm>
                <a:off x="640554" y="4257928"/>
                <a:ext cx="8914747" cy="12217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Note that this is </a:t>
                </a:r>
                <a:r>
                  <a:rPr lang="en-US" i="1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model agnostic</a:t>
                </a:r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: can use any learner, classification or regression.</a:t>
                </a:r>
              </a:p>
              <a:p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- GLMs can split using LRT (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F Pro Light" pitchFamily="2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F Pro Light" pitchFamily="2" charset="0"/>
                          </a:rPr>
                          <m:t>𝜒</m:t>
                        </m:r>
                      </m:e>
                      <m:sup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F Pro Light" pitchFamily="2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) prune using Wald (</a:t>
                </a:r>
                <a14:m>
                  <m:oMath xmlns:m="http://schemas.openxmlformats.org/officeDocument/2006/math"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F Pro Light" pitchFamily="2" charset="0"/>
                      </a:rPr>
                      <m:t>𝑡</m:t>
                    </m:r>
                  </m:oMath>
                </a14:m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) tests: </a:t>
                </a:r>
              </a:p>
              <a:p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- Always can split using score improvement (</a:t>
                </a:r>
                <a14:m>
                  <m:oMath xmlns:m="http://schemas.openxmlformats.org/officeDocument/2006/math">
                    <m:r>
                      <a:rPr lang="en-US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F Pro Light" pitchFamily="2" charset="0"/>
                      </a:rPr>
                      <m:t>∆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F Pro Light" pitchFamily="2" charset="0"/>
                      </a:rPr>
                      <m:t>𝑀𝑆𝐸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F Pro Light" pitchFamily="2" charset="0"/>
                      </a:rPr>
                      <m:t>&gt; 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F Pro Light" pitchFamily="2" charset="0"/>
                      </a:rPr>
                      <m:t>𝜀</m:t>
                    </m:r>
                  </m:oMath>
                </a14:m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)</a:t>
                </a:r>
              </a:p>
              <a:p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   prune using permutation feature importance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F Pro Light" pitchFamily="2" charset="0"/>
                          </a:rPr>
                        </m:ctrlPr>
                      </m:sSub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F Pro Light" pitchFamily="2" charset="0"/>
                          </a:rPr>
                          <m:t>𝑋</m:t>
                        </m:r>
                      </m:e>
                      <m:sub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F Pro Light" pitchFamily="2" charset="0"/>
                          </a:rPr>
                          <m:t>𝑝</m:t>
                        </m:r>
                      </m:sub>
                    </m:sSub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F Pro Light" pitchFamily="2" charset="0"/>
                      </a:rPr>
                      <m:t>∗</m:t>
                    </m:r>
                    <m:r>
                      <a:rPr lang="en-GB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SF Pro Light" pitchFamily="2" charset="0"/>
                      </a:rPr>
                      <m:t>𝐼</m:t>
                    </m:r>
                    <m:d>
                      <m:dPr>
                        <m:ctrlP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F Pro Light" pitchFamily="2" charset="0"/>
                          </a:rPr>
                        </m:ctrlPr>
                      </m:dPr>
                      <m:e>
                        <m:r>
                          <a:rPr lang="en-GB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SF Pro Light" pitchFamily="2" charset="0"/>
                          </a:rPr>
                          <m:t>𝑙𝑒𝑎𝑓</m:t>
                        </m:r>
                      </m:e>
                    </m:d>
                  </m:oMath>
                </a14:m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 in best </a:t>
                </a:r>
                <a:r>
                  <a:rPr lang="en-US" i="1" dirty="0">
                    <a:latin typeface="Cambria Math" panose="02040503050406030204" pitchFamily="18" charset="0"/>
                    <a:ea typeface="Cambria Math" panose="02040503050406030204" pitchFamily="18" charset="0"/>
                    <a:cs typeface="SF Pro Light" pitchFamily="2" charset="0"/>
                  </a:rPr>
                  <a:t>q </a:t>
                </a:r>
                <a:r>
                  <a:rPr lang="en-US" dirty="0">
                    <a:latin typeface="SF Pro Light" pitchFamily="2" charset="0"/>
                    <a:ea typeface="SF Pro Light" pitchFamily="2" charset="0"/>
                    <a:cs typeface="SF Pro Light" pitchFamily="2" charset="0"/>
                  </a:rPr>
                  <a:t>% of unpruned features)</a:t>
                </a: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D1F3466D-FE96-922A-E23A-73840BCF4300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40554" y="4257928"/>
                <a:ext cx="8914747" cy="1221745"/>
              </a:xfrm>
              <a:prstGeom prst="rect">
                <a:avLst/>
              </a:prstGeom>
              <a:blipFill>
                <a:blip r:embed="rId3"/>
                <a:stretch>
                  <a:fillRect l="-569" t="-2062" b="-61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794029536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Shape 1"/>
          <p:cNvSpPr txBox="1"/>
          <p:nvPr/>
        </p:nvSpPr>
        <p:spPr>
          <a:xfrm>
            <a:off x="504492" y="544432"/>
            <a:ext cx="9071640" cy="4103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Autofit/>
          </a:bodyPr>
          <a:lstStyle/>
          <a:p>
            <a:r>
              <a:rPr lang="en-US" sz="4000" b="1" strike="noStrike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CLUSTERING REGRESSION</a:t>
            </a: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jointly solving clustering and regression</a:t>
            </a:r>
            <a:endParaRPr lang="en-US" sz="4000" b="1" spc="-1" dirty="0">
              <a:solidFill>
                <a:schemeClr val="bg1">
                  <a:lumMod val="75000"/>
                </a:schemeClr>
              </a:solidFill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trike="noStrike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GEOGRAPHICAL CLUSTER-REG</a:t>
            </a: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jointly solving clustering and regression</a:t>
            </a:r>
            <a:endParaRPr lang="en-US" sz="4000" b="1" spc="-1" dirty="0">
              <a:solidFill>
                <a:schemeClr val="bg1">
                  <a:lumMod val="75000"/>
                </a:schemeClr>
              </a:solidFill>
              <a:latin typeface="FUTURA MEDIUM" panose="020B0602020204020303" pitchFamily="34" charset="-79"/>
              <a:ea typeface="SF Pro Semibold" pitchFamily="2" charset="0"/>
              <a:cs typeface="FUTURA MEDIUM" panose="020B0602020204020303" pitchFamily="34" charset="-79"/>
            </a:endParaRP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UNDERSTANDING QUADTREES</a:t>
            </a:r>
          </a:p>
          <a:p>
            <a:r>
              <a:rPr lang="en-US" sz="4000" b="1" spc="-1" dirty="0">
                <a:solidFill>
                  <a:schemeClr val="bg1">
                    <a:lumMod val="75000"/>
                  </a:schemeClr>
                </a:solidFill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solidFill>
                  <a:schemeClr val="bg1">
                    <a:lumMod val="75000"/>
                  </a:schemeClr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spatial splits for spatial fits</a:t>
            </a:r>
          </a:p>
          <a:p>
            <a:r>
              <a:rPr lang="en-US" sz="4000" b="1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APPLYING QUADTREE REGRESSION</a:t>
            </a:r>
          </a:p>
          <a:p>
            <a:r>
              <a:rPr lang="en-US" sz="4000" b="1" spc="-1" dirty="0">
                <a:latin typeface="FUTURA MEDIUM" panose="020B0602020204020303" pitchFamily="34" charset="-79"/>
                <a:ea typeface="SF Pro Semibold" pitchFamily="2" charset="0"/>
                <a:cs typeface="FUTURA MEDIUM" panose="020B0602020204020303" pitchFamily="34" charset="-79"/>
              </a:rPr>
              <a:t>	</a:t>
            </a:r>
            <a:r>
              <a:rPr lang="en-US" sz="4000" spc="-1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model comparison &amp; basic metrics</a:t>
            </a:r>
          </a:p>
        </p:txBody>
      </p:sp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THE SUPERVISED QUADTREE</a:t>
            </a:r>
          </a:p>
        </p:txBody>
      </p:sp>
    </p:spTree>
    <p:extLst>
      <p:ext uri="{BB962C8B-B14F-4D97-AF65-F5344CB8AC3E}">
        <p14:creationId xmlns:p14="http://schemas.microsoft.com/office/powerpoint/2010/main" val="42968523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COEFFICIENT SURFACES LOOK LIKE THIS</a:t>
            </a:r>
          </a:p>
        </p:txBody>
      </p:sp>
      <p:pic>
        <p:nvPicPr>
          <p:cNvPr id="7" name="Picture 6" descr="A different colored squares with text&#10;&#10;Description automatically generated with medium confidence">
            <a:extLst>
              <a:ext uri="{FF2B5EF4-FFF2-40B4-BE49-F238E27FC236}">
                <a16:creationId xmlns:a16="http://schemas.microsoft.com/office/drawing/2014/main" id="{31958F4E-CA2F-230D-97CB-94EB6FE85A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80626" cy="43787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60087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WHAT IS CLUSTERING REGRESSION</a:t>
            </a:r>
          </a:p>
        </p:txBody>
      </p:sp>
      <p:pic>
        <p:nvPicPr>
          <p:cNvPr id="2" name="Picture 1" descr="A close-up of a paper&#10;&#10;Description automatically generated">
            <a:extLst>
              <a:ext uri="{FF2B5EF4-FFF2-40B4-BE49-F238E27FC236}">
                <a16:creationId xmlns:a16="http://schemas.microsoft.com/office/drawing/2014/main" id="{843953A6-2866-AFA2-90BA-03B55938793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735" y="216637"/>
            <a:ext cx="9201150" cy="52065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7275342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COEFFICIENT SURFACES LOOK LIKE THIS</a:t>
            </a:r>
          </a:p>
        </p:txBody>
      </p:sp>
      <p:pic>
        <p:nvPicPr>
          <p:cNvPr id="7" name="Picture 6" descr="A different colored squares with text&#10;&#10;Description automatically generated with medium confidence">
            <a:extLst>
              <a:ext uri="{FF2B5EF4-FFF2-40B4-BE49-F238E27FC236}">
                <a16:creationId xmlns:a16="http://schemas.microsoft.com/office/drawing/2014/main" id="{31958F4E-CA2F-230D-97CB-94EB6FE85A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80626" cy="437877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E1AAE95-6A31-DB83-EE1E-5814E3D2D024}"/>
              </a:ext>
            </a:extLst>
          </p:cNvPr>
          <p:cNvSpPr/>
          <p:nvPr/>
        </p:nvSpPr>
        <p:spPr>
          <a:xfrm>
            <a:off x="0" y="2063886"/>
            <a:ext cx="9973876" cy="2173016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F027B-EE14-B4AC-34F8-6BCE006AD649}"/>
              </a:ext>
            </a:extLst>
          </p:cNvPr>
          <p:cNvSpPr txBox="1"/>
          <p:nvPr/>
        </p:nvSpPr>
        <p:spPr>
          <a:xfrm>
            <a:off x="262551" y="4481465"/>
            <a:ext cx="94427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Prices in general are expensive towards the coast, also in the start-</a:t>
            </a:r>
            <a:r>
              <a:rPr lang="en-US" sz="32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upish</a:t>
            </a:r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areas in the north east. 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AEDD8BE-414D-42F0-A45C-90453867B2FE}"/>
              </a:ext>
            </a:extLst>
          </p:cNvPr>
          <p:cNvSpPr/>
          <p:nvPr/>
        </p:nvSpPr>
        <p:spPr>
          <a:xfrm>
            <a:off x="3442104" y="-1"/>
            <a:ext cx="6531772" cy="1961193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208574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COEFFICIENT SURFACES LOOK LIKE THIS</a:t>
            </a:r>
          </a:p>
        </p:txBody>
      </p:sp>
      <p:pic>
        <p:nvPicPr>
          <p:cNvPr id="7" name="Picture 6" descr="A different colored squares with text&#10;&#10;Description automatically generated with medium confidence">
            <a:extLst>
              <a:ext uri="{FF2B5EF4-FFF2-40B4-BE49-F238E27FC236}">
                <a16:creationId xmlns:a16="http://schemas.microsoft.com/office/drawing/2014/main" id="{31958F4E-CA2F-230D-97CB-94EB6FE85A8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080626" cy="4378772"/>
          </a:xfrm>
          <a:prstGeom prst="rect">
            <a:avLst/>
          </a:prstGeom>
        </p:spPr>
      </p:pic>
      <p:sp>
        <p:nvSpPr>
          <p:cNvPr id="2" name="Rectangle 1">
            <a:extLst>
              <a:ext uri="{FF2B5EF4-FFF2-40B4-BE49-F238E27FC236}">
                <a16:creationId xmlns:a16="http://schemas.microsoft.com/office/drawing/2014/main" id="{5E1AAE95-6A31-DB83-EE1E-5814E3D2D024}"/>
              </a:ext>
            </a:extLst>
          </p:cNvPr>
          <p:cNvSpPr/>
          <p:nvPr/>
        </p:nvSpPr>
        <p:spPr>
          <a:xfrm>
            <a:off x="0" y="90350"/>
            <a:ext cx="9973876" cy="2173016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D8F027B-EE14-B4AC-34F8-6BCE006AD649}"/>
              </a:ext>
            </a:extLst>
          </p:cNvPr>
          <p:cNvSpPr txBox="1"/>
          <p:nvPr/>
        </p:nvSpPr>
        <p:spPr>
          <a:xfrm>
            <a:off x="262551" y="4481465"/>
            <a:ext cx="944276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Space is at a premium, with living space slightly more expensive south-center. 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53D3C7D-3855-90FA-3A6D-55A066A36A6D}"/>
              </a:ext>
            </a:extLst>
          </p:cNvPr>
          <p:cNvSpPr/>
          <p:nvPr/>
        </p:nvSpPr>
        <p:spPr>
          <a:xfrm>
            <a:off x="6553200" y="2263366"/>
            <a:ext cx="3527425" cy="2173016"/>
          </a:xfrm>
          <a:prstGeom prst="rect">
            <a:avLst/>
          </a:pr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428984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COMPARISONS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F2DDC7D-EB75-2010-BF24-90F2AFB87A7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9162919"/>
              </p:ext>
            </p:extLst>
          </p:nvPr>
        </p:nvGraphicFramePr>
        <p:xfrm>
          <a:off x="261913" y="277209"/>
          <a:ext cx="7580825" cy="3291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6064">
                  <a:extLst>
                    <a:ext uri="{9D8B030D-6E8A-4147-A177-3AD203B41FA5}">
                      <a16:colId xmlns:a16="http://schemas.microsoft.com/office/drawing/2014/main" val="1874264169"/>
                    </a:ext>
                  </a:extLst>
                </a:gridCol>
                <a:gridCol w="2066192">
                  <a:extLst>
                    <a:ext uri="{9D8B030D-6E8A-4147-A177-3AD203B41FA5}">
                      <a16:colId xmlns:a16="http://schemas.microsoft.com/office/drawing/2014/main" val="1971041583"/>
                    </a:ext>
                  </a:extLst>
                </a:gridCol>
                <a:gridCol w="1696916">
                  <a:extLst>
                    <a:ext uri="{9D8B030D-6E8A-4147-A177-3AD203B41FA5}">
                      <a16:colId xmlns:a16="http://schemas.microsoft.com/office/drawing/2014/main" val="3820079151"/>
                    </a:ext>
                  </a:extLst>
                </a:gridCol>
                <a:gridCol w="1165488">
                  <a:extLst>
                    <a:ext uri="{9D8B030D-6E8A-4147-A177-3AD203B41FA5}">
                      <a16:colId xmlns:a16="http://schemas.microsoft.com/office/drawing/2014/main" val="2929972220"/>
                    </a:ext>
                  </a:extLst>
                </a:gridCol>
                <a:gridCol w="1516165">
                  <a:extLst>
                    <a:ext uri="{9D8B030D-6E8A-4147-A177-3AD203B41FA5}">
                      <a16:colId xmlns:a16="http://schemas.microsoft.com/office/drawing/2014/main" val="2447827477"/>
                    </a:ext>
                  </a:extLst>
                </a:gridCol>
              </a:tblGrid>
              <a:tr h="332188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R</a:t>
                      </a:r>
                      <a:r>
                        <a:rPr lang="en-US" b="1" i="0" baseline="3000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89511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Baltimore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Sub-seconds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833941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n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=211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Skater 15 Regimes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088166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MGWR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551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err="1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SuperQT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 (no prune)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.04 (.02)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.89 (.94)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83388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King’s Co.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499212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n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=31k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Skater 15 Regimes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.811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422207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MGWR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478803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err="1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SuperQT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 (no prune)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.06 (.06)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.78 (.78)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Minutes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1949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682877127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COMPARISONS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6164546-5476-FB51-CB02-4747F5B866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182023"/>
              </p:ext>
            </p:extLst>
          </p:nvPr>
        </p:nvGraphicFramePr>
        <p:xfrm>
          <a:off x="261913" y="277209"/>
          <a:ext cx="7580825" cy="3291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6064">
                  <a:extLst>
                    <a:ext uri="{9D8B030D-6E8A-4147-A177-3AD203B41FA5}">
                      <a16:colId xmlns:a16="http://schemas.microsoft.com/office/drawing/2014/main" val="1874264169"/>
                    </a:ext>
                  </a:extLst>
                </a:gridCol>
                <a:gridCol w="2066192">
                  <a:extLst>
                    <a:ext uri="{9D8B030D-6E8A-4147-A177-3AD203B41FA5}">
                      <a16:colId xmlns:a16="http://schemas.microsoft.com/office/drawing/2014/main" val="1971041583"/>
                    </a:ext>
                  </a:extLst>
                </a:gridCol>
                <a:gridCol w="1696916">
                  <a:extLst>
                    <a:ext uri="{9D8B030D-6E8A-4147-A177-3AD203B41FA5}">
                      <a16:colId xmlns:a16="http://schemas.microsoft.com/office/drawing/2014/main" val="3820079151"/>
                    </a:ext>
                  </a:extLst>
                </a:gridCol>
                <a:gridCol w="1165488">
                  <a:extLst>
                    <a:ext uri="{9D8B030D-6E8A-4147-A177-3AD203B41FA5}">
                      <a16:colId xmlns:a16="http://schemas.microsoft.com/office/drawing/2014/main" val="2929972220"/>
                    </a:ext>
                  </a:extLst>
                </a:gridCol>
                <a:gridCol w="1516165">
                  <a:extLst>
                    <a:ext uri="{9D8B030D-6E8A-4147-A177-3AD203B41FA5}">
                      <a16:colId xmlns:a16="http://schemas.microsoft.com/office/drawing/2014/main" val="2447827477"/>
                    </a:ext>
                  </a:extLst>
                </a:gridCol>
              </a:tblGrid>
              <a:tr h="332188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R</a:t>
                      </a:r>
                      <a:r>
                        <a:rPr lang="en-US" b="1" i="0" baseline="3000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89511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Baltimore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Sub-seconds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833941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n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=211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Skater 15 Regimes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088166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MGWR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551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err="1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SuperQT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 (no prune)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.04 (.02)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.89 (.94)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83388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King’s Co.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499212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n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=31k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Skater 15 Regimes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.811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422207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MGWR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478803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err="1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SuperQT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 (no prune)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.06 (.06)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.78 (.78)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Minutes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1949992"/>
                  </a:ext>
                </a:extLst>
              </a:tr>
            </a:tbl>
          </a:graphicData>
        </a:graphic>
      </p:graphicFrame>
      <p:sp>
        <p:nvSpPr>
          <p:cNvPr id="2" name="TextBox 1">
            <a:extLst>
              <a:ext uri="{FF2B5EF4-FFF2-40B4-BE49-F238E27FC236}">
                <a16:creationId xmlns:a16="http://schemas.microsoft.com/office/drawing/2014/main" id="{5E84101B-8FA0-AC39-4617-37BAE9315FE0}"/>
              </a:ext>
            </a:extLst>
          </p:cNvPr>
          <p:cNvSpPr txBox="1"/>
          <p:nvPr/>
        </p:nvSpPr>
        <p:spPr>
          <a:xfrm>
            <a:off x="182879" y="3981743"/>
            <a:ext cx="9536117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Small n</a:t>
            </a:r>
            <a:r>
              <a:rPr lang="en-US" sz="3200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: </a:t>
            </a:r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usually need </a:t>
            </a:r>
            <a:r>
              <a:rPr lang="en-US" sz="32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eps+perm</a:t>
            </a:r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(</a:t>
            </a:r>
            <a:r>
              <a:rPr lang="en-US" sz="32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lrt+wald</a:t>
            </a:r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</a:t>
            </a:r>
            <a:r>
              <a:rPr lang="en-US" sz="32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dof</a:t>
            </a:r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issues)</a:t>
            </a:r>
          </a:p>
          <a:p>
            <a:r>
              <a:rPr lang="en-US" sz="32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Big n</a:t>
            </a:r>
            <a:r>
              <a:rPr lang="en-US" sz="3200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: </a:t>
            </a:r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both </a:t>
            </a:r>
            <a:r>
              <a:rPr lang="en-US" sz="32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lrt+wald</a:t>
            </a:r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and </a:t>
            </a:r>
            <a:r>
              <a:rPr lang="en-US" sz="32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eps+perm</a:t>
            </a:r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are useful </a:t>
            </a:r>
          </a:p>
        </p:txBody>
      </p:sp>
    </p:spTree>
    <p:extLst>
      <p:ext uri="{BB962C8B-B14F-4D97-AF65-F5344CB8AC3E}">
        <p14:creationId xmlns:p14="http://schemas.microsoft.com/office/powerpoint/2010/main" val="38465979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COMPETITIVE EVEN AFTER PRUNING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6164546-5476-FB51-CB02-4747F5B866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77076906"/>
              </p:ext>
            </p:extLst>
          </p:nvPr>
        </p:nvGraphicFramePr>
        <p:xfrm>
          <a:off x="261913" y="277209"/>
          <a:ext cx="7580825" cy="3291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6064">
                  <a:extLst>
                    <a:ext uri="{9D8B030D-6E8A-4147-A177-3AD203B41FA5}">
                      <a16:colId xmlns:a16="http://schemas.microsoft.com/office/drawing/2014/main" val="1874264169"/>
                    </a:ext>
                  </a:extLst>
                </a:gridCol>
                <a:gridCol w="2066192">
                  <a:extLst>
                    <a:ext uri="{9D8B030D-6E8A-4147-A177-3AD203B41FA5}">
                      <a16:colId xmlns:a16="http://schemas.microsoft.com/office/drawing/2014/main" val="1971041583"/>
                    </a:ext>
                  </a:extLst>
                </a:gridCol>
                <a:gridCol w="1696916">
                  <a:extLst>
                    <a:ext uri="{9D8B030D-6E8A-4147-A177-3AD203B41FA5}">
                      <a16:colId xmlns:a16="http://schemas.microsoft.com/office/drawing/2014/main" val="3820079151"/>
                    </a:ext>
                  </a:extLst>
                </a:gridCol>
                <a:gridCol w="1165488">
                  <a:extLst>
                    <a:ext uri="{9D8B030D-6E8A-4147-A177-3AD203B41FA5}">
                      <a16:colId xmlns:a16="http://schemas.microsoft.com/office/drawing/2014/main" val="2929972220"/>
                    </a:ext>
                  </a:extLst>
                </a:gridCol>
                <a:gridCol w="1516165">
                  <a:extLst>
                    <a:ext uri="{9D8B030D-6E8A-4147-A177-3AD203B41FA5}">
                      <a16:colId xmlns:a16="http://schemas.microsoft.com/office/drawing/2014/main" val="2447827477"/>
                    </a:ext>
                  </a:extLst>
                </a:gridCol>
              </a:tblGrid>
              <a:tr h="332188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R</a:t>
                      </a:r>
                      <a:r>
                        <a:rPr lang="en-US" b="1" i="0" baseline="3000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89511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Baltimore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Sub-seconds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833941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1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n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=211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Skater 15 Regimes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4088166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MGWR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.95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4551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err="1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SuperQT</a:t>
                      </a:r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 (no prune)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.04 (.02)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.89 (.94)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383388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King’s Co.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499212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n</a:t>
                      </a:r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=31k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Skater 15 Regimes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.811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422207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solidFill>
                          <a:schemeClr val="bg1">
                            <a:lumMod val="75000"/>
                          </a:schemeClr>
                        </a:solidFill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MGWR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478803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solidFill>
                          <a:schemeClr val="bg1">
                            <a:lumMod val="75000"/>
                          </a:schemeClr>
                        </a:solidFill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SuperQT</a:t>
                      </a:r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 (no prune)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.06 (.06)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.78 (.78)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Minutes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194999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4537728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COMPETITIVE EVEN AFTER PRUNING</a:t>
            </a:r>
          </a:p>
        </p:txBody>
      </p:sp>
      <p:graphicFrame>
        <p:nvGraphicFramePr>
          <p:cNvPr id="3" name="Table 3">
            <a:extLst>
              <a:ext uri="{FF2B5EF4-FFF2-40B4-BE49-F238E27FC236}">
                <a16:creationId xmlns:a16="http://schemas.microsoft.com/office/drawing/2014/main" id="{D6164546-5476-FB51-CB02-4747F5B8663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58919256"/>
              </p:ext>
            </p:extLst>
          </p:nvPr>
        </p:nvGraphicFramePr>
        <p:xfrm>
          <a:off x="261913" y="277209"/>
          <a:ext cx="7580825" cy="3291840"/>
        </p:xfrm>
        <a:graphic>
          <a:graphicData uri="http://schemas.openxmlformats.org/drawingml/2006/table">
            <a:tbl>
              <a:tblPr firstRow="1" bandRow="1">
                <a:tableStyleId>{073A0DAA-6AF3-43AB-8588-CEC1D06C72B9}</a:tableStyleId>
              </a:tblPr>
              <a:tblGrid>
                <a:gridCol w="1136064">
                  <a:extLst>
                    <a:ext uri="{9D8B030D-6E8A-4147-A177-3AD203B41FA5}">
                      <a16:colId xmlns:a16="http://schemas.microsoft.com/office/drawing/2014/main" val="1874264169"/>
                    </a:ext>
                  </a:extLst>
                </a:gridCol>
                <a:gridCol w="2066192">
                  <a:extLst>
                    <a:ext uri="{9D8B030D-6E8A-4147-A177-3AD203B41FA5}">
                      <a16:colId xmlns:a16="http://schemas.microsoft.com/office/drawing/2014/main" val="1971041583"/>
                    </a:ext>
                  </a:extLst>
                </a:gridCol>
                <a:gridCol w="1696916">
                  <a:extLst>
                    <a:ext uri="{9D8B030D-6E8A-4147-A177-3AD203B41FA5}">
                      <a16:colId xmlns:a16="http://schemas.microsoft.com/office/drawing/2014/main" val="3820079151"/>
                    </a:ext>
                  </a:extLst>
                </a:gridCol>
                <a:gridCol w="1165488">
                  <a:extLst>
                    <a:ext uri="{9D8B030D-6E8A-4147-A177-3AD203B41FA5}">
                      <a16:colId xmlns:a16="http://schemas.microsoft.com/office/drawing/2014/main" val="2929972220"/>
                    </a:ext>
                  </a:extLst>
                </a:gridCol>
                <a:gridCol w="1516165">
                  <a:extLst>
                    <a:ext uri="{9D8B030D-6E8A-4147-A177-3AD203B41FA5}">
                      <a16:colId xmlns:a16="http://schemas.microsoft.com/office/drawing/2014/main" val="2447827477"/>
                    </a:ext>
                  </a:extLst>
                </a:gridCol>
              </a:tblGrid>
              <a:tr h="332188"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PLACE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METHOD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MSE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R</a:t>
                      </a:r>
                      <a:r>
                        <a:rPr lang="en-US" b="1" i="0" baseline="3000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1" i="0" dirty="0">
                          <a:latin typeface="SF Pro Heavy" pitchFamily="2" charset="0"/>
                          <a:ea typeface="SF Pro Heavy" pitchFamily="2" charset="0"/>
                          <a:cs typeface="SF Pro Heavy" pitchFamily="2" charset="0"/>
                        </a:rPr>
                        <a:t>TIME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1289511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Baltimore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31833941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n</a:t>
                      </a:r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=211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Skater 15 Regimes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.02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.93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4088166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solidFill>
                          <a:schemeClr val="bg1">
                            <a:lumMod val="75000"/>
                          </a:schemeClr>
                        </a:solidFill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MGWR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.01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.95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>
                    <a:solidFill>
                      <a:schemeClr val="bg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904551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solidFill>
                          <a:schemeClr val="bg1">
                            <a:lumMod val="75000"/>
                          </a:schemeClr>
                        </a:solidFill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 err="1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SuperQT</a:t>
                      </a:r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 (no prune)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.04 (.02)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.89 (.94)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bg1">
                              <a:lumMod val="75000"/>
                            </a:schemeClr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>
                    <a:solidFill>
                      <a:schemeClr val="bg1">
                        <a:lumMod val="9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153833885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King’s Co.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OLS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Seconds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47499212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r>
                        <a:rPr lang="en-US" b="0" i="1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n</a:t>
                      </a:r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=31k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Skater 15 Regimes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.811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Hours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73422207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solidFill>
                          <a:schemeClr val="tx1"/>
                        </a:solidFill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MGWR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DNF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47478803"/>
                  </a:ext>
                </a:extLst>
              </a:tr>
              <a:tr h="332188">
                <a:tc>
                  <a:txBody>
                    <a:bodyPr/>
                    <a:lstStyle/>
                    <a:p>
                      <a:endParaRPr lang="en-US" b="0" i="0" dirty="0">
                        <a:solidFill>
                          <a:schemeClr val="tx1"/>
                        </a:solidFill>
                        <a:latin typeface="SF Pro Light" pitchFamily="2" charset="0"/>
                        <a:ea typeface="SF Pro Light" pitchFamily="2" charset="0"/>
                        <a:cs typeface="SF Pro Light" pitchFamily="2" charset="0"/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0" i="0" dirty="0" err="1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SuperQT</a:t>
                      </a:r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 (no prune)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.06 (.06)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.78 (.78)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b="0" i="0" dirty="0">
                          <a:solidFill>
                            <a:schemeClr val="tx1"/>
                          </a:solidFill>
                          <a:latin typeface="SF Pro Light" pitchFamily="2" charset="0"/>
                          <a:ea typeface="SF Pro Light" pitchFamily="2" charset="0"/>
                          <a:cs typeface="SF Pro Light" pitchFamily="2" charset="0"/>
                        </a:rPr>
                        <a:t>Minute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41949992"/>
                  </a:ext>
                </a:extLst>
              </a:tr>
            </a:tbl>
          </a:graphicData>
        </a:graphic>
      </p:graphicFrame>
      <p:sp>
        <p:nvSpPr>
          <p:cNvPr id="4" name="TextBox 3">
            <a:extLst>
              <a:ext uri="{FF2B5EF4-FFF2-40B4-BE49-F238E27FC236}">
                <a16:creationId xmlns:a16="http://schemas.microsoft.com/office/drawing/2014/main" id="{0E78EA28-D086-88D7-0673-D1E13E25D8C1}"/>
              </a:ext>
            </a:extLst>
          </p:cNvPr>
          <p:cNvSpPr txBox="1"/>
          <p:nvPr/>
        </p:nvSpPr>
        <p:spPr>
          <a:xfrm>
            <a:off x="182879" y="3981743"/>
            <a:ext cx="95361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Pruning is especially powerful in big data:</a:t>
            </a:r>
          </a:p>
          <a:p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~90 feature x leaf interactions in Skater &amp; </a:t>
            </a:r>
            <a:r>
              <a:rPr lang="en-US" sz="3200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SuperQT</a:t>
            </a:r>
            <a:endParaRPr lang="en-US" sz="3200" dirty="0"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  <a:p>
            <a:r>
              <a:rPr lang="en-US" sz="3200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~60 post pruning w/ very small change to fit (for both)</a:t>
            </a:r>
          </a:p>
        </p:txBody>
      </p:sp>
    </p:spTree>
    <p:extLst>
      <p:ext uri="{BB962C8B-B14F-4D97-AF65-F5344CB8AC3E}">
        <p14:creationId xmlns:p14="http://schemas.microsoft.com/office/powerpoint/2010/main" val="682584067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642866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THE SUPERVISED QUADTREE, IMPLEMENTED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780FF67-54F6-77F4-361A-EC9D38A4E380}"/>
              </a:ext>
            </a:extLst>
          </p:cNvPr>
          <p:cNvSpPr txBox="1"/>
          <p:nvPr/>
        </p:nvSpPr>
        <p:spPr>
          <a:xfrm>
            <a:off x="954505" y="810126"/>
            <a:ext cx="843814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MIT-Licensed</a:t>
            </a:r>
          </a:p>
          <a:p>
            <a:endParaRPr lang="en-US" sz="3600" dirty="0">
              <a:latin typeface="SF Pro Semibold" pitchFamily="2" charset="0"/>
              <a:ea typeface="SF Pro Semibold" pitchFamily="2" charset="0"/>
              <a:cs typeface="SF Pro Semibold" pitchFamily="2" charset="0"/>
            </a:endParaRPr>
          </a:p>
          <a:p>
            <a:r>
              <a:rPr lang="en-US" sz="3600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High performance w/ </a:t>
            </a:r>
            <a:r>
              <a:rPr lang="en-US" sz="3600" dirty="0" err="1">
                <a:latin typeface="SF Mono Medium" panose="020B0009000002000000" pitchFamily="49" charset="0"/>
                <a:ea typeface="SF Pro Semibold" pitchFamily="2" charset="0"/>
                <a:cs typeface="SF Mono Medium" panose="020B0009000002000000" pitchFamily="49" charset="0"/>
              </a:rPr>
              <a:t>scipy.sparse</a:t>
            </a:r>
            <a:r>
              <a:rPr lang="en-US" sz="3600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 </a:t>
            </a:r>
          </a:p>
          <a:p>
            <a:endParaRPr lang="en-US" sz="3600" dirty="0">
              <a:latin typeface="SF Pro Semibold" pitchFamily="2" charset="0"/>
              <a:ea typeface="SF Pro Semibold" pitchFamily="2" charset="0"/>
              <a:cs typeface="SF Pro Semibold" pitchFamily="2" charset="0"/>
            </a:endParaRPr>
          </a:p>
          <a:p>
            <a:r>
              <a:rPr lang="en-US" sz="3600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Available in </a:t>
            </a:r>
            <a:r>
              <a:rPr lang="en-US" sz="3600" dirty="0" err="1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PySAL</a:t>
            </a:r>
            <a:r>
              <a:rPr lang="en-US" sz="3600" dirty="0">
                <a:latin typeface="SF Pro Semibold" pitchFamily="2" charset="0"/>
                <a:ea typeface="SF Pro Semibold" pitchFamily="2" charset="0"/>
                <a:cs typeface="SF Pro Semibold" pitchFamily="2" charset="0"/>
              </a:rPr>
              <a:t> by December 2023</a:t>
            </a:r>
          </a:p>
          <a:p>
            <a:endParaRPr lang="en-US" sz="3600" dirty="0">
              <a:latin typeface="SF Pro Semibold" pitchFamily="2" charset="0"/>
              <a:ea typeface="SF Pro Semibold" pitchFamily="2" charset="0"/>
              <a:cs typeface="SF Pro Semibold" pitchFamily="2" charset="0"/>
            </a:endParaRPr>
          </a:p>
          <a:p>
            <a:endParaRPr lang="en-US" sz="3600" dirty="0">
              <a:latin typeface="SF Pro Semibold" pitchFamily="2" charset="0"/>
              <a:ea typeface="SF Pro Semibold" pitchFamily="2" charset="0"/>
              <a:cs typeface="SF Pro Semibold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8463677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TextShape 1"/>
          <p:cNvSpPr txBox="1"/>
          <p:nvPr/>
        </p:nvSpPr>
        <p:spPr>
          <a:xfrm>
            <a:off x="504000" y="1474200"/>
            <a:ext cx="9071640" cy="410364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latin typeface="Roboto"/>
            </a:endParaRPr>
          </a:p>
        </p:txBody>
      </p:sp>
      <p:sp>
        <p:nvSpPr>
          <p:cNvPr id="281" name="TextShape 2"/>
          <p:cNvSpPr txBox="1"/>
          <p:nvPr/>
        </p:nvSpPr>
        <p:spPr>
          <a:xfrm>
            <a:off x="437759" y="5518158"/>
            <a:ext cx="5879065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spc="-1" dirty="0">
                <a:solidFill>
                  <a:srgbClr val="FFFFFF"/>
                </a:solidFill>
                <a:latin typeface="Futura Medium" panose="020B0602020204020303" pitchFamily="34" charset="-79"/>
                <a:ea typeface="SF Pro Heavy" pitchFamily="2" charset="0"/>
                <a:cs typeface="Futura Medium" panose="020B0602020204020303" pitchFamily="34" charset="-79"/>
              </a:rPr>
              <a:t>LEVI JOHN WOLF</a:t>
            </a:r>
            <a:endParaRPr lang="en-US" sz="3200" strike="noStrike" spc="-1" dirty="0">
              <a:solidFill>
                <a:srgbClr val="FFFFFF"/>
              </a:solidFill>
              <a:latin typeface="Futura Medium" panose="020B0602020204020303" pitchFamily="34" charset="-79"/>
              <a:ea typeface="SF Pro Heavy" pitchFamily="2" charset="0"/>
              <a:cs typeface="Futura Medium" panose="020B0602020204020303" pitchFamily="34" charset="-79"/>
            </a:endParaRPr>
          </a:p>
        </p:txBody>
      </p:sp>
      <p:sp>
        <p:nvSpPr>
          <p:cNvPr id="4" name="TextShape 1">
            <a:extLst>
              <a:ext uri="{FF2B5EF4-FFF2-40B4-BE49-F238E27FC236}">
                <a16:creationId xmlns:a16="http://schemas.microsoft.com/office/drawing/2014/main" id="{A9E7CEAC-DB92-0804-4433-ED8F41355768}"/>
              </a:ext>
            </a:extLst>
          </p:cNvPr>
          <p:cNvSpPr txBox="1"/>
          <p:nvPr/>
        </p:nvSpPr>
        <p:spPr>
          <a:xfrm>
            <a:off x="457200" y="185587"/>
            <a:ext cx="9209314" cy="27694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>
              <a:lnSpc>
                <a:spcPct val="120000"/>
              </a:lnSpc>
            </a:pPr>
            <a:r>
              <a:rPr lang="en-US" sz="8800" b="1" strike="noStrike" spc="-1" dirty="0">
                <a:solidFill>
                  <a:srgbClr val="000000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SUPERVISED QUADTREES:</a:t>
            </a:r>
          </a:p>
          <a:p>
            <a:pPr>
              <a:lnSpc>
                <a:spcPct val="120000"/>
              </a:lnSpc>
            </a:pPr>
            <a:r>
              <a:rPr lang="en-US" sz="5400" spc="-1" dirty="0">
                <a:solidFill>
                  <a:srgbClr val="000000"/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a new </a:t>
            </a:r>
            <a:r>
              <a:rPr lang="en-US" sz="5400" spc="-1" dirty="0" err="1">
                <a:solidFill>
                  <a:srgbClr val="000000"/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metalearner</a:t>
            </a:r>
            <a:r>
              <a:rPr lang="en-US" sz="5400" spc="-1" dirty="0">
                <a:solidFill>
                  <a:srgbClr val="000000"/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 for </a:t>
            </a:r>
          </a:p>
          <a:p>
            <a:pPr>
              <a:lnSpc>
                <a:spcPct val="120000"/>
              </a:lnSpc>
            </a:pPr>
            <a:r>
              <a:rPr lang="en-US" sz="5400" spc="-1" dirty="0">
                <a:solidFill>
                  <a:srgbClr val="000000"/>
                </a:solidFill>
                <a:latin typeface="SF Pro Light" pitchFamily="2" charset="0"/>
                <a:ea typeface="SF Pro Light" pitchFamily="2" charset="0"/>
                <a:cs typeface="SF Pro Light" pitchFamily="2" charset="0"/>
              </a:rPr>
              <a:t>local data science</a:t>
            </a:r>
            <a:endParaRPr lang="en-US" sz="5400" strike="noStrike" spc="-1" dirty="0">
              <a:solidFill>
                <a:srgbClr val="000000"/>
              </a:solidFill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</p:txBody>
      </p:sp>
      <p:sp>
        <p:nvSpPr>
          <p:cNvPr id="5" name="TextShape 3">
            <a:extLst>
              <a:ext uri="{FF2B5EF4-FFF2-40B4-BE49-F238E27FC236}">
                <a16:creationId xmlns:a16="http://schemas.microsoft.com/office/drawing/2014/main" id="{9BC2C6C5-08A1-147E-6646-0327C570C7D1}"/>
              </a:ext>
            </a:extLst>
          </p:cNvPr>
          <p:cNvSpPr txBox="1"/>
          <p:nvPr/>
        </p:nvSpPr>
        <p:spPr>
          <a:xfrm>
            <a:off x="4201560" y="5571945"/>
            <a:ext cx="5879065" cy="533663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pPr algn="r">
              <a:lnSpc>
                <a:spcPct val="114000"/>
              </a:lnSpc>
            </a:pPr>
            <a:r>
              <a:rPr lang="en-US" sz="2400" spc="60" dirty="0">
                <a:solidFill>
                  <a:schemeClr val="bg1"/>
                </a:solidFill>
                <a:latin typeface="SF Mono" panose="020B0009000002000000" pitchFamily="49" charset="0"/>
                <a:cs typeface="SF Mono" panose="020B0009000002000000" pitchFamily="49" charset="0"/>
              </a:rPr>
              <a:t>levi.john.wolf@bristol.ac.uk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2F9BFC7-DBDA-65A8-9DA7-9E07431B92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06122" y="3103790"/>
            <a:ext cx="2374503" cy="24413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40433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WHAT IS CLUSTERING REGRESSION</a:t>
            </a:r>
          </a:p>
        </p:txBody>
      </p:sp>
      <p:pic>
        <p:nvPicPr>
          <p:cNvPr id="3" name="Picture 2" descr="A map of different colors&#10;&#10;Description automatically generated">
            <a:extLst>
              <a:ext uri="{FF2B5EF4-FFF2-40B4-BE49-F238E27FC236}">
                <a16:creationId xmlns:a16="http://schemas.microsoft.com/office/drawing/2014/main" id="{A6AFAF60-09A7-2F90-E595-10971461F4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857"/>
          <a:stretch/>
        </p:blipFill>
        <p:spPr>
          <a:xfrm>
            <a:off x="351063" y="0"/>
            <a:ext cx="4420959" cy="551815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1E2DF47-A523-98D3-CD8A-3C226613EFD3}"/>
              </a:ext>
            </a:extLst>
          </p:cNvPr>
          <p:cNvSpPr txBox="1"/>
          <p:nvPr/>
        </p:nvSpPr>
        <p:spPr>
          <a:xfrm>
            <a:off x="3575957" y="4049485"/>
            <a:ext cx="136343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ZIP CODE</a:t>
            </a:r>
          </a:p>
        </p:txBody>
      </p:sp>
    </p:spTree>
    <p:extLst>
      <p:ext uri="{BB962C8B-B14F-4D97-AF65-F5344CB8AC3E}">
        <p14:creationId xmlns:p14="http://schemas.microsoft.com/office/powerpoint/2010/main" val="41886855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WHAT IS CLUSTERING REGRESSION</a:t>
            </a:r>
          </a:p>
        </p:txBody>
      </p:sp>
      <p:pic>
        <p:nvPicPr>
          <p:cNvPr id="3" name="Picture 2" descr="A map of different colors&#10;&#10;Description automatically generated">
            <a:extLst>
              <a:ext uri="{FF2B5EF4-FFF2-40B4-BE49-F238E27FC236}">
                <a16:creationId xmlns:a16="http://schemas.microsoft.com/office/drawing/2014/main" id="{A6AFAF60-09A7-2F90-E595-10971461F4F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7857"/>
          <a:stretch/>
        </p:blipFill>
        <p:spPr>
          <a:xfrm>
            <a:off x="351063" y="0"/>
            <a:ext cx="4420959" cy="5518158"/>
          </a:xfrm>
          <a:prstGeom prst="rect">
            <a:avLst/>
          </a:prstGeom>
        </p:spPr>
      </p:pic>
      <p:pic>
        <p:nvPicPr>
          <p:cNvPr id="2" name="Picture 1" descr="A map of different colors&#10;&#10;Description automatically generated">
            <a:extLst>
              <a:ext uri="{FF2B5EF4-FFF2-40B4-BE49-F238E27FC236}">
                <a16:creationId xmlns:a16="http://schemas.microsoft.com/office/drawing/2014/main" id="{4683C348-8468-047C-9B64-09C98E86F16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143" r="35714"/>
          <a:stretch/>
        </p:blipFill>
        <p:spPr>
          <a:xfrm>
            <a:off x="4772022" y="0"/>
            <a:ext cx="4420959" cy="5518158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8D950CC-086B-F9E1-3814-D4E29065E955}"/>
              </a:ext>
            </a:extLst>
          </p:cNvPr>
          <p:cNvSpPr txBox="1"/>
          <p:nvPr/>
        </p:nvSpPr>
        <p:spPr>
          <a:xfrm>
            <a:off x="3575957" y="4049485"/>
            <a:ext cx="1363436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ZIP CODE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7E14F28-F870-DD77-CB27-8981DB8DA9C7}"/>
              </a:ext>
            </a:extLst>
          </p:cNvPr>
          <p:cNvSpPr txBox="1"/>
          <p:nvPr/>
        </p:nvSpPr>
        <p:spPr>
          <a:xfrm>
            <a:off x="7996916" y="3858984"/>
            <a:ext cx="1276740" cy="646331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SPATIAL CLUSTER</a:t>
            </a:r>
          </a:p>
        </p:txBody>
      </p:sp>
    </p:spTree>
    <p:extLst>
      <p:ext uri="{BB962C8B-B14F-4D97-AF65-F5344CB8AC3E}">
        <p14:creationId xmlns:p14="http://schemas.microsoft.com/office/powerpoint/2010/main" val="40627964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18158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BEFORE THE SUPERVISED QUADTREE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0C79C51-FF83-B5C0-D651-742873BA773F}"/>
              </a:ext>
            </a:extLst>
          </p:cNvPr>
          <p:cNvSpPr txBox="1"/>
          <p:nvPr/>
        </p:nvSpPr>
        <p:spPr>
          <a:xfrm>
            <a:off x="549836" y="256988"/>
            <a:ext cx="8868133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Späth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(1979)’s three-stage process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- </a:t>
            </a:r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CLUSTER: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find clusters in the data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- </a:t>
            </a:r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ESTIMATE: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fit the model using clusters as a feature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- </a:t>
            </a:r>
            <a:r>
              <a:rPr lang="en-US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REFINE: 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flip poorly-fit observations to a different cluster</a:t>
            </a:r>
          </a:p>
          <a:p>
            <a:endParaRPr lang="en-US" dirty="0">
              <a:latin typeface="SF Pro Light" pitchFamily="2" charset="0"/>
              <a:ea typeface="SF Pro Light" pitchFamily="2" charset="0"/>
              <a:cs typeface="SF Pro Light" pitchFamily="2" charset="0"/>
            </a:endParaRP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Heuristic (i.e. not optimal), </a:t>
            </a:r>
            <a:r>
              <a:rPr lang="en-US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slow+computationally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intensive, likelihood-dependent, even in the 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seriously improved spatial variant provided by </a:t>
            </a:r>
            <a:r>
              <a:rPr lang="en-US" dirty="0" err="1">
                <a:latin typeface="SF Pro Light" pitchFamily="2" charset="0"/>
                <a:ea typeface="SF Pro Light" pitchFamily="2" charset="0"/>
                <a:cs typeface="SF Pro Light" pitchFamily="2" charset="0"/>
              </a:rPr>
              <a:t>Sugasawa</a:t>
            </a:r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 and Murakami (2021)</a:t>
            </a:r>
          </a:p>
          <a:p>
            <a:r>
              <a:rPr lang="en-US" dirty="0">
                <a:latin typeface="SF Pro Light" pitchFamily="2" charset="0"/>
                <a:ea typeface="SF Pro Light" pitchFamily="2" charset="0"/>
                <a:cs typeface="SF Pro Light" pitchFamily="2" charset="0"/>
              </a:rPr>
              <a:t>No guarantee of recovering the original classes</a:t>
            </a:r>
          </a:p>
        </p:txBody>
      </p:sp>
    </p:spTree>
    <p:extLst>
      <p:ext uri="{BB962C8B-B14F-4D97-AF65-F5344CB8AC3E}">
        <p14:creationId xmlns:p14="http://schemas.microsoft.com/office/powerpoint/2010/main" val="3056359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TextShape 2"/>
          <p:cNvSpPr txBox="1"/>
          <p:nvPr/>
        </p:nvSpPr>
        <p:spPr>
          <a:xfrm>
            <a:off x="437759" y="5574305"/>
            <a:ext cx="9536117" cy="69228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3200" b="1" strike="noStrike" spc="-1" dirty="0">
                <a:solidFill>
                  <a:srgbClr val="FFFFFF"/>
                </a:solidFill>
                <a:latin typeface="Futura" panose="020B0602020204020303" pitchFamily="34" charset="-79"/>
                <a:ea typeface="SF Pro Heavy" pitchFamily="2" charset="0"/>
                <a:cs typeface="Futura" panose="020B0602020204020303" pitchFamily="34" charset="-79"/>
              </a:rPr>
              <a:t>SPÄTH (1979) ITERATIVE CLUSTERING</a:t>
            </a:r>
          </a:p>
        </p:txBody>
      </p:sp>
      <p:pic>
        <p:nvPicPr>
          <p:cNvPr id="3" name="Picture 2" descr="A graph of a graph with colored dots&#10;&#10;Description automatically generated with medium confidence">
            <a:extLst>
              <a:ext uri="{FF2B5EF4-FFF2-40B4-BE49-F238E27FC236}">
                <a16:creationId xmlns:a16="http://schemas.microsoft.com/office/drawing/2014/main" id="{BC6A54D0-0283-8D60-E0F4-DB78249790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30680" y="243840"/>
            <a:ext cx="6795757" cy="5274318"/>
          </a:xfrm>
          <a:prstGeom prst="rect">
            <a:avLst/>
          </a:prstGeom>
        </p:spPr>
      </p:pic>
      <p:pic>
        <p:nvPicPr>
          <p:cNvPr id="7" name="Picture 6" descr="A line graph with red and blue dots&#10;&#10;Description automatically generated">
            <a:extLst>
              <a:ext uri="{FF2B5EF4-FFF2-40B4-BE49-F238E27FC236}">
                <a16:creationId xmlns:a16="http://schemas.microsoft.com/office/drawing/2014/main" id="{198EAC51-386B-293B-BC53-0D6985B4A2C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45"/>
          <a:stretch/>
        </p:blipFill>
        <p:spPr>
          <a:xfrm>
            <a:off x="1633515" y="621438"/>
            <a:ext cx="6795758" cy="489672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E97AB24-2270-B6A6-4C26-25C7A38ED02D}"/>
              </a:ext>
            </a:extLst>
          </p:cNvPr>
          <p:cNvSpPr txBox="1"/>
          <p:nvPr/>
        </p:nvSpPr>
        <p:spPr>
          <a:xfrm>
            <a:off x="5415378" y="3748660"/>
            <a:ext cx="2528472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SF Pro Heavy" pitchFamily="2" charset="0"/>
                <a:ea typeface="SF Pro Heavy" pitchFamily="2" charset="0"/>
                <a:cs typeface="SF Pro Heavy" pitchFamily="2" charset="0"/>
              </a:rPr>
              <a:t>TRUE CLUSTERS</a:t>
            </a:r>
          </a:p>
        </p:txBody>
      </p:sp>
    </p:spTree>
    <p:extLst>
      <p:ext uri="{BB962C8B-B14F-4D97-AF65-F5344CB8AC3E}">
        <p14:creationId xmlns:p14="http://schemas.microsoft.com/office/powerpoint/2010/main" val="13172597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15728</TotalTime>
  <Words>2338</Words>
  <Application>Microsoft Macintosh PowerPoint</Application>
  <PresentationFormat>Custom</PresentationFormat>
  <Paragraphs>646</Paragraphs>
  <Slides>57</Slides>
  <Notes>21</Notes>
  <HiddenSlides>2</HiddenSlides>
  <MMClips>0</MMClips>
  <ScaleCrop>false</ScaleCrop>
  <HeadingPairs>
    <vt:vector size="6" baseType="variant">
      <vt:variant>
        <vt:lpstr>Fonts Used</vt:lpstr>
      </vt:variant>
      <vt:variant>
        <vt:i4>17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57</vt:i4>
      </vt:variant>
    </vt:vector>
  </HeadingPairs>
  <TitlesOfParts>
    <vt:vector size="75" baseType="lpstr">
      <vt:lpstr>SF Mono Heavy</vt:lpstr>
      <vt:lpstr>Futura Medium</vt:lpstr>
      <vt:lpstr>Roboto</vt:lpstr>
      <vt:lpstr>Futura Medium</vt:lpstr>
      <vt:lpstr>SF Mono Medium</vt:lpstr>
      <vt:lpstr>SF Pro Heavy</vt:lpstr>
      <vt:lpstr>Palatino</vt:lpstr>
      <vt:lpstr>SF Pro Thin</vt:lpstr>
      <vt:lpstr>Arial</vt:lpstr>
      <vt:lpstr>Cambria Math</vt:lpstr>
      <vt:lpstr>SF Pro Light</vt:lpstr>
      <vt:lpstr>Symbol</vt:lpstr>
      <vt:lpstr>Calibri</vt:lpstr>
      <vt:lpstr>SF Pro Semibold</vt:lpstr>
      <vt:lpstr>Futura</vt:lpstr>
      <vt:lpstr>Wingdings</vt:lpstr>
      <vt:lpstr>SF Mono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subject/>
  <dc:creator/>
  <dc:description/>
  <cp:lastModifiedBy>Levi Wolf</cp:lastModifiedBy>
  <cp:revision>92</cp:revision>
  <dcterms:created xsi:type="dcterms:W3CDTF">2019-09-10T12:48:38Z</dcterms:created>
  <dcterms:modified xsi:type="dcterms:W3CDTF">2023-10-17T11:34:19Z</dcterms:modified>
  <dc:language>en-US</dc:language>
</cp:coreProperties>
</file>